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4048" r:id="rId2"/>
  </p:sldMasterIdLst>
  <p:notesMasterIdLst>
    <p:notesMasterId r:id="rId35"/>
  </p:notesMasterIdLst>
  <p:sldIdLst>
    <p:sldId id="256" r:id="rId3"/>
    <p:sldId id="265" r:id="rId4"/>
    <p:sldId id="267" r:id="rId5"/>
    <p:sldId id="266" r:id="rId6"/>
    <p:sldId id="295" r:id="rId7"/>
    <p:sldId id="257" r:id="rId8"/>
    <p:sldId id="259" r:id="rId9"/>
    <p:sldId id="299" r:id="rId10"/>
    <p:sldId id="296" r:id="rId11"/>
    <p:sldId id="293" r:id="rId12"/>
    <p:sldId id="294" r:id="rId13"/>
    <p:sldId id="297" r:id="rId14"/>
    <p:sldId id="298" r:id="rId15"/>
    <p:sldId id="260" r:id="rId16"/>
    <p:sldId id="270" r:id="rId17"/>
    <p:sldId id="271" r:id="rId18"/>
    <p:sldId id="289" r:id="rId19"/>
    <p:sldId id="290" r:id="rId20"/>
    <p:sldId id="275" r:id="rId21"/>
    <p:sldId id="291" r:id="rId22"/>
    <p:sldId id="272" r:id="rId23"/>
    <p:sldId id="273" r:id="rId24"/>
    <p:sldId id="274" r:id="rId25"/>
    <p:sldId id="300" r:id="rId26"/>
    <p:sldId id="301" r:id="rId27"/>
    <p:sldId id="302" r:id="rId28"/>
    <p:sldId id="303" r:id="rId29"/>
    <p:sldId id="304" r:id="rId30"/>
    <p:sldId id="305" r:id="rId31"/>
    <p:sldId id="307" r:id="rId32"/>
    <p:sldId id="308" r:id="rId33"/>
    <p:sldId id="2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ジャッジ･システム（ＪＳ）</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競技中にレフェリー</a:t>
          </a:r>
          <a:r>
            <a:rPr kumimoji="1" lang="en-US" altLang="ja-JP" sz="1700" dirty="0"/>
            <a:t>/</a:t>
          </a:r>
          <a:r>
            <a:rPr kumimoji="1" lang="ja-JP" altLang="en-US" sz="1700" dirty="0"/>
            <a:t>ジャッジがそれぞれの採点を入力する端末で使用するソフトウェアです。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8E492D4B-0B2B-4181-98DA-4B7F72274009}">
      <dgm:prSet phldrT="[テキスト]"/>
      <dgm:spPr/>
      <dgm:t>
        <a:bodyPr/>
        <a:lstStyle/>
        <a:p>
          <a:r>
            <a:rPr kumimoji="1" lang="ja-JP" altLang="en-US" dirty="0"/>
            <a:t>データ･オペレータによって操作され、演技中にはＴＰがコールした内容を入力し、演技後はビデオリプレイを操作しながら要素を確定します。</a:t>
          </a:r>
        </a:p>
      </dgm:t>
    </dgm:pt>
    <dgm:pt modelId="{0B9ED680-6876-4B15-B466-7FFE85B18419}" type="parTrans" cxnId="{97F4ED30-928F-4DAD-BF61-AC5E82780E03}">
      <dgm:prSet/>
      <dgm:spPr/>
      <dgm:t>
        <a:bodyPr/>
        <a:lstStyle/>
        <a:p>
          <a:endParaRPr kumimoji="1" lang="ja-JP" altLang="en-US"/>
        </a:p>
      </dgm:t>
    </dgm:pt>
    <dgm:pt modelId="{B7513152-E0D1-46AD-BF43-1495E68AED52}" type="sibTrans" cxnId="{97F4ED30-928F-4DAD-BF61-AC5E82780E03}">
      <dgm:prSet/>
      <dgm:spPr/>
      <dgm:t>
        <a:bodyPr/>
        <a:lstStyle/>
        <a:p>
          <a:endParaRPr kumimoji="1" lang="ja-JP" altLang="en-US"/>
        </a:p>
      </dgm:t>
    </dgm:pt>
    <dgm:pt modelId="{E67727DC-9E2B-4FDD-996C-2B012900E4FF}">
      <dgm:prSet phldrT="[テキスト]"/>
      <dgm:spPr/>
      <dgm:t>
        <a:bodyPr/>
        <a:lstStyle/>
        <a:p>
          <a:r>
            <a:rPr kumimoji="1" lang="ja-JP" altLang="en-US" dirty="0"/>
            <a:t>リザルトシステム（ＲＳ）</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大会設定</a:t>
          </a:r>
          <a:r>
            <a:rPr kumimoji="1" lang="en-US" altLang="ja-JP" dirty="0"/>
            <a:t>/</a:t>
          </a:r>
          <a:r>
            <a:rPr kumimoji="1" lang="ja-JP" altLang="en-US" dirty="0"/>
            <a:t>選手登録</a:t>
          </a:r>
          <a:r>
            <a:rPr kumimoji="1" lang="en-US" altLang="ja-JP" dirty="0"/>
            <a:t>/</a:t>
          </a:r>
          <a:r>
            <a:rPr kumimoji="1" lang="ja-JP" altLang="en-US" dirty="0"/>
            <a:t>役員登録の基本情報から、ジャッジパネル</a:t>
          </a:r>
          <a:r>
            <a:rPr kumimoji="1" lang="en-US" altLang="ja-JP" dirty="0"/>
            <a:t>/</a:t>
          </a:r>
          <a:r>
            <a:rPr kumimoji="1" lang="ja-JP" altLang="en-US" dirty="0"/>
            <a:t>滑走順</a:t>
          </a:r>
          <a:r>
            <a:rPr kumimoji="1" lang="en-US" altLang="ja-JP" dirty="0"/>
            <a:t>/</a:t>
          </a:r>
          <a:r>
            <a:rPr kumimoji="1" lang="ja-JP" altLang="en-US" dirty="0"/>
            <a:t>スケジュールの登録、それらによって選手の成績を処理し、資料やインターネットに掲載する資料などを作成する総合ソフトウェアです。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1732D222-E59E-44C6-BBFC-BE2B4962A607}">
      <dgm:prSet phldrT="[テキスト]"/>
      <dgm:spPr/>
      <dgm:t>
        <a:bodyPr/>
        <a:lstStyle/>
        <a:p>
          <a:r>
            <a:rPr kumimoji="1" lang="ja-JP" altLang="en-US" dirty="0"/>
            <a:t>データ･オペレータ（ＤＯ）</a:t>
          </a:r>
        </a:p>
      </dgm:t>
    </dgm:pt>
    <dgm:pt modelId="{EF727CBE-4EF9-4BDC-8F3E-AB1017372B35}" type="sibTrans" cxnId="{16F5F13B-2E15-4CC3-9808-3087656E8BD4}">
      <dgm:prSet/>
      <dgm:spPr/>
      <dgm:t>
        <a:bodyPr/>
        <a:lstStyle/>
        <a:p>
          <a:endParaRPr kumimoji="1" lang="ja-JP" altLang="en-US"/>
        </a:p>
      </dgm:t>
    </dgm:pt>
    <dgm:pt modelId="{09014A75-40E0-45AE-95CB-E9187ABC28C0}" type="parTrans" cxnId="{16F5F13B-2E15-4CC3-9808-3087656E8BD4}">
      <dgm:prSet/>
      <dgm:spPr/>
      <dgm:t>
        <a:bodyPr/>
        <a:lstStyle/>
        <a:p>
          <a:endParaRPr kumimoji="1" lang="ja-JP" altLang="en-US"/>
        </a:p>
      </dgm:t>
    </dgm:pt>
    <dgm:pt modelId="{7D375754-4A85-47D6-B49E-586F2D59E078}">
      <dgm:prSet phldrT="[テキスト]"/>
      <dgm:spPr/>
      <dgm:t>
        <a:bodyPr/>
        <a:lstStyle/>
        <a:p>
          <a:r>
            <a:rPr kumimoji="1" lang="ja-JP" altLang="en-US" dirty="0"/>
            <a:t>ビデオ･カッター（ＶＣ）</a:t>
          </a:r>
        </a:p>
      </dgm:t>
    </dgm:pt>
    <dgm:pt modelId="{E2277499-EF94-4F21-B70D-09ED15E324F5}" type="parTrans" cxnId="{1BB8D997-EF0E-4DAE-ADFC-AECED620866B}">
      <dgm:prSet/>
      <dgm:spPr/>
      <dgm:t>
        <a:bodyPr/>
        <a:lstStyle/>
        <a:p>
          <a:endParaRPr kumimoji="1" lang="ja-JP" altLang="en-US"/>
        </a:p>
      </dgm:t>
    </dgm:pt>
    <dgm:pt modelId="{AE768CC1-0436-47D9-9CE9-D157A8CC295B}" type="sibTrans" cxnId="{1BB8D997-EF0E-4DAE-ADFC-AECED620866B}">
      <dgm:prSet/>
      <dgm:spPr/>
      <dgm:t>
        <a:bodyPr/>
        <a:lstStyle/>
        <a:p>
          <a:endParaRPr kumimoji="1" lang="ja-JP" altLang="en-US"/>
        </a:p>
      </dgm:t>
    </dgm:pt>
    <dgm:pt modelId="{F33CC8F5-18EE-4D4A-8399-310AE9E215E5}">
      <dgm:prSet phldrT="[テキスト]"/>
      <dgm:spPr/>
      <dgm:t>
        <a:bodyPr/>
        <a:lstStyle/>
        <a:p>
          <a:r>
            <a:rPr kumimoji="1" lang="ja-JP" altLang="en-US" dirty="0"/>
            <a:t>リプレイオペレータによって操作され、演技中には選手が演技した要素の</a:t>
          </a:r>
          <a:r>
            <a:rPr kumimoji="1" lang="en-US" altLang="ja-JP" dirty="0"/>
            <a:t>Trim</a:t>
          </a:r>
          <a:r>
            <a:rPr kumimoji="1" lang="ja-JP" altLang="en-US" dirty="0"/>
            <a:t> </a:t>
          </a:r>
          <a:r>
            <a:rPr kumimoji="1" lang="en-US" altLang="ja-JP" dirty="0"/>
            <a:t>IN</a:t>
          </a:r>
          <a:r>
            <a:rPr kumimoji="1" lang="ja-JP" altLang="en-US" dirty="0"/>
            <a:t>（要素の開始位置）と</a:t>
          </a:r>
          <a:r>
            <a:rPr kumimoji="1" lang="en-US" altLang="ja-JP" dirty="0"/>
            <a:t>Trim</a:t>
          </a:r>
          <a:r>
            <a:rPr kumimoji="1" lang="ja-JP" altLang="en-US" dirty="0"/>
            <a:t> </a:t>
          </a:r>
          <a:r>
            <a:rPr kumimoji="1" lang="en-US" altLang="ja-JP" dirty="0"/>
            <a:t>OUT</a:t>
          </a:r>
          <a:r>
            <a:rPr kumimoji="1" lang="ja-JP" altLang="en-US" dirty="0"/>
            <a:t>（要素の終了位置）ポイントを入力します。演技後はジャッジ、</a:t>
          </a:r>
          <a:r>
            <a:rPr kumimoji="1" lang="en-US" altLang="ja-JP" dirty="0"/>
            <a:t>TP</a:t>
          </a:r>
          <a:r>
            <a:rPr kumimoji="1" lang="ja-JP" altLang="en-US" dirty="0"/>
            <a:t>がより要素を見やすくるするためにそれらのポイントを修正します。</a:t>
          </a:r>
        </a:p>
      </dgm:t>
    </dgm:pt>
    <dgm:pt modelId="{EEC4B9E6-A923-4FB2-8C83-763071139C40}" type="parTrans" cxnId="{8D0F64DE-21E2-4675-B040-C24908563C6C}">
      <dgm:prSet/>
      <dgm:spPr/>
      <dgm:t>
        <a:bodyPr/>
        <a:lstStyle/>
        <a:p>
          <a:endParaRPr kumimoji="1" lang="ja-JP" altLang="en-US"/>
        </a:p>
      </dgm:t>
    </dgm:pt>
    <dgm:pt modelId="{675916F3-F82D-43C6-A13F-09A1166ED4AF}" type="sibTrans" cxnId="{8D0F64DE-21E2-4675-B040-C24908563C6C}">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4">
        <dgm:presLayoutVars>
          <dgm:chMax val="0"/>
          <dgm:bulletEnabled val="1"/>
        </dgm:presLayoutVars>
      </dgm:prSet>
      <dgm:spPr/>
    </dgm:pt>
    <dgm:pt modelId="{93F66D34-7FE1-42B8-9C33-0F69801F2595}" type="pres">
      <dgm:prSet presAssocID="{E67727DC-9E2B-4FDD-996C-2B012900E4FF}" presName="childText" presStyleLbl="revTx" presStyleIdx="0" presStyleCnt="4">
        <dgm:presLayoutVars>
          <dgm:bulletEnabled val="1"/>
        </dgm:presLayoutVars>
      </dgm:prSet>
      <dgm:spPr/>
    </dgm:pt>
    <dgm:pt modelId="{6087F582-6733-4895-B192-FBB7ED0BC324}" type="pres">
      <dgm:prSet presAssocID="{48E9F36D-18A0-4C40-8F9A-4867EE06F29B}" presName="parentText" presStyleLbl="node1" presStyleIdx="1" presStyleCnt="4">
        <dgm:presLayoutVars>
          <dgm:chMax val="0"/>
          <dgm:bulletEnabled val="1"/>
        </dgm:presLayoutVars>
      </dgm:prSet>
      <dgm:spPr/>
    </dgm:pt>
    <dgm:pt modelId="{7546E620-BCEF-4D1D-B363-CD4B37BE28B4}" type="pres">
      <dgm:prSet presAssocID="{48E9F36D-18A0-4C40-8F9A-4867EE06F29B}" presName="childText" presStyleLbl="revTx" presStyleIdx="1" presStyleCnt="4">
        <dgm:presLayoutVars>
          <dgm:bulletEnabled val="1"/>
        </dgm:presLayoutVars>
      </dgm:prSet>
      <dgm:spPr/>
    </dgm:pt>
    <dgm:pt modelId="{A3BD6821-09CF-49A7-A58E-2886642FC5A3}" type="pres">
      <dgm:prSet presAssocID="{1732D222-E59E-44C6-BBFC-BE2B4962A607}" presName="parentText" presStyleLbl="node1" presStyleIdx="2" presStyleCnt="4">
        <dgm:presLayoutVars>
          <dgm:chMax val="0"/>
          <dgm:bulletEnabled val="1"/>
        </dgm:presLayoutVars>
      </dgm:prSet>
      <dgm:spPr/>
    </dgm:pt>
    <dgm:pt modelId="{C0CCDF93-9DF5-4998-9CBA-2052E20A233E}" type="pres">
      <dgm:prSet presAssocID="{1732D222-E59E-44C6-BBFC-BE2B4962A607}" presName="childText" presStyleLbl="revTx" presStyleIdx="2" presStyleCnt="4">
        <dgm:presLayoutVars>
          <dgm:bulletEnabled val="1"/>
        </dgm:presLayoutVars>
      </dgm:prSet>
      <dgm:spPr/>
    </dgm:pt>
    <dgm:pt modelId="{F86A7F7D-7FBF-4333-8AEE-10D9B5A451B5}" type="pres">
      <dgm:prSet presAssocID="{7D375754-4A85-47D6-B49E-586F2D59E078}" presName="parentText" presStyleLbl="node1" presStyleIdx="3" presStyleCnt="4">
        <dgm:presLayoutVars>
          <dgm:chMax val="0"/>
          <dgm:bulletEnabled val="1"/>
        </dgm:presLayoutVars>
      </dgm:prSet>
      <dgm:spPr/>
    </dgm:pt>
    <dgm:pt modelId="{E2CF53A0-0CD9-4B88-B64A-3A2C80B670B2}" type="pres">
      <dgm:prSet presAssocID="{7D375754-4A85-47D6-B49E-586F2D59E078}" presName="childText" presStyleLbl="revTx" presStyleIdx="3" presStyleCnt="4">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97F4ED30-928F-4DAD-BF61-AC5E82780E03}" srcId="{1732D222-E59E-44C6-BBFC-BE2B4962A607}" destId="{8E492D4B-0B2B-4181-98DA-4B7F72274009}" srcOrd="0" destOrd="0" parTransId="{0B9ED680-6876-4B15-B466-7FFE85B18419}" sibTransId="{B7513152-E0D1-46AD-BF43-1495E68AED52}"/>
    <dgm:cxn modelId="{16F5F13B-2E15-4CC3-9808-3087656E8BD4}" srcId="{E6476B62-BF46-4153-B2BE-BA650D74EE70}" destId="{1732D222-E59E-44C6-BBFC-BE2B4962A607}" srcOrd="2" destOrd="0" parTransId="{09014A75-40E0-45AE-95CB-E9187ABC28C0}" sibTransId="{EF727CBE-4EF9-4BDC-8F3E-AB1017372B35}"/>
    <dgm:cxn modelId="{9EA9C240-4841-424F-B5E6-7FD96AB28A23}" type="presOf" srcId="{F33CC8F5-18EE-4D4A-8399-310AE9E215E5}" destId="{E2CF53A0-0CD9-4B88-B64A-3A2C80B670B2}" srcOrd="0" destOrd="0" presId="urn:microsoft.com/office/officeart/2005/8/layout/vList2"/>
    <dgm:cxn modelId="{AA4A0D41-791B-41F3-9161-90FB8EA076C4}" type="presOf" srcId="{1732D222-E59E-44C6-BBFC-BE2B4962A607}" destId="{A3BD6821-09CF-49A7-A58E-2886642FC5A3}"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1BB8D997-EF0E-4DAE-ADFC-AECED620866B}" srcId="{E6476B62-BF46-4153-B2BE-BA650D74EE70}" destId="{7D375754-4A85-47D6-B49E-586F2D59E078}" srcOrd="3" destOrd="0" parTransId="{E2277499-EF94-4F21-B70D-09ED15E324F5}" sibTransId="{AE768CC1-0436-47D9-9CE9-D157A8CC295B}"/>
    <dgm:cxn modelId="{9472E0A0-12F8-49AF-9AF4-54D8E055DAA0}" srcId="{E6476B62-BF46-4153-B2BE-BA650D74EE70}" destId="{48E9F36D-18A0-4C40-8F9A-4867EE06F29B}" srcOrd="1" destOrd="0" parTransId="{B1C9C803-FE45-4B62-A7A4-3B1CBDB83135}" sibTransId="{5F0E56B5-0C27-4073-8D16-953B7A32D549}"/>
    <dgm:cxn modelId="{7D3158C9-E889-45B1-8DD0-A3A940A43BD3}" type="presOf" srcId="{7D375754-4A85-47D6-B49E-586F2D59E078}" destId="{F86A7F7D-7FBF-4333-8AEE-10D9B5A451B5}" srcOrd="0" destOrd="0" presId="urn:microsoft.com/office/officeart/2005/8/layout/vList2"/>
    <dgm:cxn modelId="{D033A0D5-BE9C-487F-9895-08DD4773F199}" type="presOf" srcId="{8E492D4B-0B2B-4181-98DA-4B7F72274009}" destId="{C0CCDF93-9DF5-4998-9CBA-2052E20A233E}" srcOrd="0" destOrd="0" presId="urn:microsoft.com/office/officeart/2005/8/layout/vList2"/>
    <dgm:cxn modelId="{D3F49FD9-90FF-4CDE-BA87-45F30600B933}" srcId="{E6476B62-BF46-4153-B2BE-BA650D74EE70}" destId="{E67727DC-9E2B-4FDD-996C-2B012900E4FF}" srcOrd="0" destOrd="0" parTransId="{A8D9A383-6F0E-42B6-A82D-E8946905B8C7}" sibTransId="{72FD8DA0-43AF-4D5B-85F3-874324F387DA}"/>
    <dgm:cxn modelId="{8D0F64DE-21E2-4675-B040-C24908563C6C}" srcId="{7D375754-4A85-47D6-B49E-586F2D59E078}" destId="{F33CC8F5-18EE-4D4A-8399-310AE9E215E5}" srcOrd="0" destOrd="0" parTransId="{EEC4B9E6-A923-4FB2-8C83-763071139C40}" sibTransId="{675916F3-F82D-43C6-A13F-09A1166ED4AF}"/>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 modelId="{6D5913B4-24FC-4B15-BA44-B95DCA5C4C9F}" type="presParOf" srcId="{8FAB83EE-7D0A-4ABD-8133-3B763A6D7BAA}" destId="{A3BD6821-09CF-49A7-A58E-2886642FC5A3}" srcOrd="4" destOrd="0" presId="urn:microsoft.com/office/officeart/2005/8/layout/vList2"/>
    <dgm:cxn modelId="{60F45247-6114-431F-BE80-7ACDB0446DA2}" type="presParOf" srcId="{8FAB83EE-7D0A-4ABD-8133-3B763A6D7BAA}" destId="{C0CCDF93-9DF5-4998-9CBA-2052E20A233E}" srcOrd="5" destOrd="0" presId="urn:microsoft.com/office/officeart/2005/8/layout/vList2"/>
    <dgm:cxn modelId="{50E99486-369A-4D10-AE3C-3A0ECD5020CF}" type="presParOf" srcId="{8FAB83EE-7D0A-4ABD-8133-3B763A6D7BAA}" destId="{F86A7F7D-7FBF-4333-8AEE-10D9B5A451B5}" srcOrd="6" destOrd="0" presId="urn:microsoft.com/office/officeart/2005/8/layout/vList2"/>
    <dgm:cxn modelId="{A4A5F3B1-5501-48BA-A1C9-66068BB885D5}" type="presParOf" srcId="{8FAB83EE-7D0A-4ABD-8133-3B763A6D7BAA}" destId="{E2CF53A0-0CD9-4B88-B64A-3A2C80B670B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もしも何かの誤りに気が付いたら？</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成績に関する決定や公表、訂正など全ての権限はそのカテゴリー</a:t>
          </a:r>
          <a:r>
            <a:rPr kumimoji="1" lang="en-US" altLang="ja-JP" sz="1700" dirty="0"/>
            <a:t>(</a:t>
          </a:r>
          <a:r>
            <a:rPr kumimoji="1" lang="ja-JP" altLang="en-US" sz="1700" dirty="0"/>
            <a:t>クラス</a:t>
          </a:r>
          <a:r>
            <a:rPr kumimoji="1" lang="en-US" altLang="ja-JP" sz="1700" dirty="0"/>
            <a:t>)</a:t>
          </a:r>
          <a:r>
            <a:rPr kumimoji="1" lang="ja-JP" altLang="en-US" sz="1700" dirty="0"/>
            <a:t>を担当するレフェリーの権限であり、そのプロセスはＩＳＵ規程で定められています。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リザルト処理とは？</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選手の成績を処理することにほかなりません。場合によっては選手の成績のみならず参加資格</a:t>
          </a:r>
          <a:r>
            <a:rPr kumimoji="1" lang="en-US" altLang="ja-JP" dirty="0"/>
            <a:t>(</a:t>
          </a:r>
          <a:r>
            <a:rPr kumimoji="1" lang="ja-JP" altLang="en-US" dirty="0"/>
            <a:t>ミニマムポイント</a:t>
          </a:r>
          <a:r>
            <a:rPr kumimoji="1" lang="en-US" altLang="ja-JP" dirty="0"/>
            <a:t>)</a:t>
          </a:r>
          <a:r>
            <a:rPr kumimoji="1" lang="ja-JP" altLang="en-US" dirty="0"/>
            <a:t>などに関わるケースもありますので正確に処理すべきであると共に、ダブルチェックなども行って極力正確さを追求するようにします。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264135C1-F912-4034-AD21-36538015E5E0}">
      <dgm:prSet phldrT="[テキスト]"/>
      <dgm:spPr/>
      <dgm:t>
        <a:bodyPr/>
        <a:lstStyle/>
        <a:p>
          <a:r>
            <a:rPr kumimoji="1" lang="ja-JP" altLang="en-US" sz="1700" dirty="0"/>
            <a:t>リザルト担当者や管理者が直接判断できることではないので、必ずレフェリーの指示に従うようにしましょう。</a:t>
          </a:r>
        </a:p>
      </dgm:t>
    </dgm:pt>
    <dgm:pt modelId="{4F6E993A-6823-4775-8C23-018C050DD441}" type="parTrans" cxnId="{34E3856F-EBEB-4209-81E3-C7297D9E5633}">
      <dgm:prSet/>
      <dgm:spPr/>
      <dgm:t>
        <a:bodyPr/>
        <a:lstStyle/>
        <a:p>
          <a:endParaRPr kumimoji="1" lang="ja-JP" altLang="en-US"/>
        </a:p>
      </dgm:t>
    </dgm:pt>
    <dgm:pt modelId="{DAF6086D-9822-4BB2-8B0D-3EE26E4B45A6}" type="sibTrans" cxnId="{34E3856F-EBEB-4209-81E3-C7297D9E5633}">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7E8C734B-5F06-4ABC-B6A5-27393C7F63E9}" type="presOf" srcId="{264135C1-F912-4034-AD21-36538015E5E0}" destId="{7546E620-BCEF-4D1D-B363-CD4B37BE28B4}" srcOrd="0" destOrd="1" presId="urn:microsoft.com/office/officeart/2005/8/layout/vList2"/>
    <dgm:cxn modelId="{34E3856F-EBEB-4209-81E3-C7297D9E5633}" srcId="{48E9F36D-18A0-4C40-8F9A-4867EE06F29B}" destId="{264135C1-F912-4034-AD21-36538015E5E0}" srcOrd="1" destOrd="0" parTransId="{4F6E993A-6823-4775-8C23-018C050DD441}" sibTransId="{DAF6086D-9822-4BB2-8B0D-3EE26E4B45A6}"/>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誰が行い誰が管理するの？</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決して「誰かがやってくれる」という事ではなく、複数の実施者と監督者でしっかりした体制をとることが大切です。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8E492D4B-0B2B-4181-98DA-4B7F72274009}">
      <dgm:prSet phldrT="[テキスト]"/>
      <dgm:spPr/>
      <dgm:t>
        <a:bodyPr/>
        <a:lstStyle/>
        <a:p>
          <a:r>
            <a:rPr kumimoji="1" lang="ja-JP" altLang="en-US" dirty="0"/>
            <a:t>競技の進行にもよりますが、整氷時、カテゴリーが変わってパネルが交代する時には必ず実施することになります。あくまでも主催者が最も安全と思われるフローを作成し完全に実施を管理する必要があります。</a:t>
          </a:r>
        </a:p>
      </dgm:t>
    </dgm:pt>
    <dgm:pt modelId="{0B9ED680-6876-4B15-B466-7FFE85B18419}" type="parTrans" cxnId="{97F4ED30-928F-4DAD-BF61-AC5E82780E03}">
      <dgm:prSet/>
      <dgm:spPr/>
      <dgm:t>
        <a:bodyPr/>
        <a:lstStyle/>
        <a:p>
          <a:endParaRPr kumimoji="1" lang="ja-JP" altLang="en-US"/>
        </a:p>
      </dgm:t>
    </dgm:pt>
    <dgm:pt modelId="{B7513152-E0D1-46AD-BF43-1495E68AED52}" type="sibTrans" cxnId="{97F4ED30-928F-4DAD-BF61-AC5E82780E03}">
      <dgm:prSet/>
      <dgm:spPr/>
      <dgm:t>
        <a:bodyPr/>
        <a:lstStyle/>
        <a:p>
          <a:endParaRPr kumimoji="1" lang="ja-JP" altLang="en-US"/>
        </a:p>
      </dgm:t>
    </dgm:pt>
    <dgm:pt modelId="{E67727DC-9E2B-4FDD-996C-2B012900E4FF}">
      <dgm:prSet phldrT="[テキスト]"/>
      <dgm:spPr/>
      <dgm:t>
        <a:bodyPr/>
        <a:lstStyle/>
        <a:p>
          <a:r>
            <a:rPr kumimoji="1" lang="ja-JP" altLang="en-US" dirty="0"/>
            <a:t>何を対象とするか？</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人と人との感染予防はもとより、人と物との接触による間接的な接触感染までを含めしっかり対策する必要があります。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1732D222-E59E-44C6-BBFC-BE2B4962A607}">
      <dgm:prSet phldrT="[テキスト]"/>
      <dgm:spPr/>
      <dgm:t>
        <a:bodyPr/>
        <a:lstStyle/>
        <a:p>
          <a:r>
            <a:rPr kumimoji="1" lang="ja-JP" altLang="en-US" dirty="0"/>
            <a:t>タイミングは？</a:t>
          </a:r>
        </a:p>
      </dgm:t>
    </dgm:pt>
    <dgm:pt modelId="{EF727CBE-4EF9-4BDC-8F3E-AB1017372B35}" type="sibTrans" cxnId="{16F5F13B-2E15-4CC3-9808-3087656E8BD4}">
      <dgm:prSet/>
      <dgm:spPr/>
      <dgm:t>
        <a:bodyPr/>
        <a:lstStyle/>
        <a:p>
          <a:endParaRPr kumimoji="1" lang="ja-JP" altLang="en-US"/>
        </a:p>
      </dgm:t>
    </dgm:pt>
    <dgm:pt modelId="{09014A75-40E0-45AE-95CB-E9187ABC28C0}" type="parTrans" cxnId="{16F5F13B-2E15-4CC3-9808-3087656E8BD4}">
      <dgm:prSet/>
      <dgm:spPr/>
      <dgm:t>
        <a:bodyPr/>
        <a:lstStyle/>
        <a:p>
          <a:endParaRPr kumimoji="1" lang="ja-JP" altLang="en-US"/>
        </a:p>
      </dgm:t>
    </dgm:pt>
    <dgm:pt modelId="{7DE429A3-8FF8-42BF-90D0-4319F9725014}">
      <dgm:prSet phldrT="[テキスト]"/>
      <dgm:spPr/>
      <dgm:t>
        <a:bodyPr/>
        <a:lstStyle/>
        <a:p>
          <a:r>
            <a:rPr kumimoji="1" lang="ja-JP" altLang="en-US" dirty="0"/>
            <a:t>インカム･リモートステーション、インカム･ヘッドセット、マウス、タッチパネル、机、椅子など人の手が触れたり、唾液が付着する可能性のある場所は、すべて消毒の対象となります。</a:t>
          </a:r>
        </a:p>
      </dgm:t>
    </dgm:pt>
    <dgm:pt modelId="{8CCBFC3B-5FF7-414B-8D49-A4FCB7DF2C8D}" type="parTrans" cxnId="{7E6C0E60-A0CC-4E1C-86CC-298CE6D21106}">
      <dgm:prSet/>
      <dgm:spPr/>
      <dgm:t>
        <a:bodyPr/>
        <a:lstStyle/>
        <a:p>
          <a:endParaRPr kumimoji="1" lang="ja-JP" altLang="en-US"/>
        </a:p>
      </dgm:t>
    </dgm:pt>
    <dgm:pt modelId="{1214BA21-4D48-4637-85F3-683CAB7DA3E4}" type="sibTrans" cxnId="{7E6C0E60-A0CC-4E1C-86CC-298CE6D21106}">
      <dgm:prSet/>
      <dgm:spPr/>
      <dgm:t>
        <a:bodyPr/>
        <a:lstStyle/>
        <a:p>
          <a:endParaRPr kumimoji="1" lang="ja-JP" altLang="en-US"/>
        </a:p>
      </dgm:t>
    </dgm:pt>
    <dgm:pt modelId="{A8D01BC2-014D-48DB-B78B-661BBFD5F7C6}">
      <dgm:prSet phldrT="[テキスト]"/>
      <dgm:spPr/>
      <dgm:t>
        <a:bodyPr/>
        <a:lstStyle/>
        <a:p>
          <a:r>
            <a:rPr kumimoji="1" lang="ja-JP" altLang="en-US" sz="1700" dirty="0"/>
            <a:t>消毒に使用したウェスなどの処分に関してもしっかりとした手順と取り決めをもち、管理されていることが必要です。他のごみと一緒に捨てるという事は絶対に避けるべきです。同様に個人が使用したマスクなどの取り扱いや処分方法も徹底すべきです。</a:t>
          </a:r>
        </a:p>
      </dgm:t>
    </dgm:pt>
    <dgm:pt modelId="{6E2AC815-189C-48DD-8DA7-E6D8807BF189}" type="parTrans" cxnId="{5D521D31-91D4-465D-8964-151074EFCB5E}">
      <dgm:prSet/>
      <dgm:spPr/>
      <dgm:t>
        <a:bodyPr/>
        <a:lstStyle/>
        <a:p>
          <a:endParaRPr kumimoji="1" lang="ja-JP" altLang="en-US"/>
        </a:p>
      </dgm:t>
    </dgm:pt>
    <dgm:pt modelId="{14DC6088-3F93-4D83-B99C-309951481F85}" type="sibTrans" cxnId="{5D521D31-91D4-465D-8964-151074EFCB5E}">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3">
        <dgm:presLayoutVars>
          <dgm:chMax val="0"/>
          <dgm:bulletEnabled val="1"/>
        </dgm:presLayoutVars>
      </dgm:prSet>
      <dgm:spPr/>
    </dgm:pt>
    <dgm:pt modelId="{93F66D34-7FE1-42B8-9C33-0F69801F2595}" type="pres">
      <dgm:prSet presAssocID="{E67727DC-9E2B-4FDD-996C-2B012900E4FF}" presName="childText" presStyleLbl="revTx" presStyleIdx="0" presStyleCnt="3">
        <dgm:presLayoutVars>
          <dgm:bulletEnabled val="1"/>
        </dgm:presLayoutVars>
      </dgm:prSet>
      <dgm:spPr/>
    </dgm:pt>
    <dgm:pt modelId="{6087F582-6733-4895-B192-FBB7ED0BC324}" type="pres">
      <dgm:prSet presAssocID="{48E9F36D-18A0-4C40-8F9A-4867EE06F29B}" presName="parentText" presStyleLbl="node1" presStyleIdx="1" presStyleCnt="3">
        <dgm:presLayoutVars>
          <dgm:chMax val="0"/>
          <dgm:bulletEnabled val="1"/>
        </dgm:presLayoutVars>
      </dgm:prSet>
      <dgm:spPr/>
    </dgm:pt>
    <dgm:pt modelId="{7546E620-BCEF-4D1D-B363-CD4B37BE28B4}" type="pres">
      <dgm:prSet presAssocID="{48E9F36D-18A0-4C40-8F9A-4867EE06F29B}" presName="childText" presStyleLbl="revTx" presStyleIdx="1" presStyleCnt="3">
        <dgm:presLayoutVars>
          <dgm:bulletEnabled val="1"/>
        </dgm:presLayoutVars>
      </dgm:prSet>
      <dgm:spPr/>
    </dgm:pt>
    <dgm:pt modelId="{A3BD6821-09CF-49A7-A58E-2886642FC5A3}" type="pres">
      <dgm:prSet presAssocID="{1732D222-E59E-44C6-BBFC-BE2B4962A607}" presName="parentText" presStyleLbl="node1" presStyleIdx="2" presStyleCnt="3">
        <dgm:presLayoutVars>
          <dgm:chMax val="0"/>
          <dgm:bulletEnabled val="1"/>
        </dgm:presLayoutVars>
      </dgm:prSet>
      <dgm:spPr/>
    </dgm:pt>
    <dgm:pt modelId="{C0CCDF93-9DF5-4998-9CBA-2052E20A233E}" type="pres">
      <dgm:prSet presAssocID="{1732D222-E59E-44C6-BBFC-BE2B4962A607}" presName="childText" presStyleLbl="revTx" presStyleIdx="2" presStyleCnt="3">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97F4ED30-928F-4DAD-BF61-AC5E82780E03}" srcId="{1732D222-E59E-44C6-BBFC-BE2B4962A607}" destId="{8E492D4B-0B2B-4181-98DA-4B7F72274009}" srcOrd="0" destOrd="0" parTransId="{0B9ED680-6876-4B15-B466-7FFE85B18419}" sibTransId="{B7513152-E0D1-46AD-BF43-1495E68AED52}"/>
    <dgm:cxn modelId="{5D521D31-91D4-465D-8964-151074EFCB5E}" srcId="{48E9F36D-18A0-4C40-8F9A-4867EE06F29B}" destId="{A8D01BC2-014D-48DB-B78B-661BBFD5F7C6}" srcOrd="1" destOrd="0" parTransId="{6E2AC815-189C-48DD-8DA7-E6D8807BF189}" sibTransId="{14DC6088-3F93-4D83-B99C-309951481F85}"/>
    <dgm:cxn modelId="{4CAD8537-B097-4038-ADFB-447FA120B5CE}" type="presOf" srcId="{A8D01BC2-014D-48DB-B78B-661BBFD5F7C6}" destId="{7546E620-BCEF-4D1D-B363-CD4B37BE28B4}" srcOrd="0" destOrd="1" presId="urn:microsoft.com/office/officeart/2005/8/layout/vList2"/>
    <dgm:cxn modelId="{16F5F13B-2E15-4CC3-9808-3087656E8BD4}" srcId="{E6476B62-BF46-4153-B2BE-BA650D74EE70}" destId="{1732D222-E59E-44C6-BBFC-BE2B4962A607}" srcOrd="2" destOrd="0" parTransId="{09014A75-40E0-45AE-95CB-E9187ABC28C0}" sibTransId="{EF727CBE-4EF9-4BDC-8F3E-AB1017372B35}"/>
    <dgm:cxn modelId="{7E6C0E60-A0CC-4E1C-86CC-298CE6D21106}" srcId="{E67727DC-9E2B-4FDD-996C-2B012900E4FF}" destId="{7DE429A3-8FF8-42BF-90D0-4319F9725014}" srcOrd="1" destOrd="0" parTransId="{8CCBFC3B-5FF7-414B-8D49-A4FCB7DF2C8D}" sibTransId="{1214BA21-4D48-4637-85F3-683CAB7DA3E4}"/>
    <dgm:cxn modelId="{AA4A0D41-791B-41F3-9161-90FB8EA076C4}" type="presOf" srcId="{1732D222-E59E-44C6-BBFC-BE2B4962A607}" destId="{A3BD6821-09CF-49A7-A58E-2886642FC5A3}"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E58E8668-8476-465F-B21D-DABF9B4AFEDF}" type="presOf" srcId="{7DE429A3-8FF8-42BF-90D0-4319F9725014}" destId="{93F66D34-7FE1-42B8-9C33-0F69801F2595}" srcOrd="0" destOrd="1" presId="urn:microsoft.com/office/officeart/2005/8/layout/vList2"/>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033A0D5-BE9C-487F-9895-08DD4773F199}" type="presOf" srcId="{8E492D4B-0B2B-4181-98DA-4B7F72274009}" destId="{C0CCDF93-9DF5-4998-9CBA-2052E20A233E}" srcOrd="0" destOrd="0" presId="urn:microsoft.com/office/officeart/2005/8/layout/vList2"/>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 modelId="{6D5913B4-24FC-4B15-BA44-B95DCA5C4C9F}" type="presParOf" srcId="{8FAB83EE-7D0A-4ABD-8133-3B763A6D7BAA}" destId="{A3BD6821-09CF-49A7-A58E-2886642FC5A3}" srcOrd="4" destOrd="0" presId="urn:microsoft.com/office/officeart/2005/8/layout/vList2"/>
    <dgm:cxn modelId="{60F45247-6114-431F-BE80-7ACDB0446DA2}" type="presParOf" srcId="{8FAB83EE-7D0A-4ABD-8133-3B763A6D7BAA}" destId="{C0CCDF93-9DF5-4998-9CBA-2052E20A233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大会数日前</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フルスケールテストが完了していれば、ここで行うテストは</a:t>
          </a:r>
          <a:r>
            <a:rPr kumimoji="1" lang="en-US" altLang="ja-JP" sz="1700" dirty="0"/>
            <a:t>RS</a:t>
          </a:r>
          <a:r>
            <a:rPr kumimoji="1" lang="ja-JP" altLang="en-US" sz="1700" dirty="0"/>
            <a:t>だけでも構いません。手控えの印刷や試合当日に向けての準備やデータの最終確認を行います。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１週間前ハードウェアチェック＆フルスケールテスト</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大会のおよそ１週間前にハードウェアのチェックを必ず行うべきです。オンラインのほとんどの機材がリンクに保管してある場合が多いと思いますが、数か月電源をオンにしていないことが多いです。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7DE429A3-8FF8-42BF-90D0-4319F9725014}">
      <dgm:prSet phldrT="[テキスト]"/>
      <dgm:spPr/>
      <dgm:t>
        <a:bodyPr/>
        <a:lstStyle/>
        <a:p>
          <a:r>
            <a:rPr kumimoji="1" lang="ja-JP" altLang="en-US" dirty="0"/>
            <a:t>更にフルスケールテスト（内容は次ページ）を実施します。</a:t>
          </a:r>
        </a:p>
      </dgm:t>
    </dgm:pt>
    <dgm:pt modelId="{8CCBFC3B-5FF7-414B-8D49-A4FCB7DF2C8D}" type="parTrans" cxnId="{7E6C0E60-A0CC-4E1C-86CC-298CE6D21106}">
      <dgm:prSet/>
      <dgm:spPr/>
      <dgm:t>
        <a:bodyPr/>
        <a:lstStyle/>
        <a:p>
          <a:endParaRPr kumimoji="1" lang="ja-JP" altLang="en-US"/>
        </a:p>
      </dgm:t>
    </dgm:pt>
    <dgm:pt modelId="{1214BA21-4D48-4637-85F3-683CAB7DA3E4}" type="sibTrans" cxnId="{7E6C0E60-A0CC-4E1C-86CC-298CE6D21106}">
      <dgm:prSet/>
      <dgm:spPr/>
      <dgm:t>
        <a:bodyPr/>
        <a:lstStyle/>
        <a:p>
          <a:endParaRPr kumimoji="1" lang="ja-JP" altLang="en-US"/>
        </a:p>
      </dgm:t>
    </dgm:pt>
    <dgm:pt modelId="{CF7C3E61-405A-46A4-AE7C-466D05EBA8CB}">
      <dgm:prSet phldrT="[テキスト]"/>
      <dgm:spPr/>
      <dgm:t>
        <a:bodyPr/>
        <a:lstStyle/>
        <a:p>
          <a:r>
            <a:rPr kumimoji="1" lang="ja-JP" altLang="en-US" dirty="0"/>
            <a:t>その場合バッテリーが完全消耗し最悪の場合、ＢＩＯＳをバックアップしているバッテリーも消耗していて、パソコンが起動せずキーボードからの何らかの操作が必要な場合があります。</a:t>
          </a:r>
        </a:p>
      </dgm:t>
    </dgm:pt>
    <dgm:pt modelId="{C7D77FD1-FCBD-45D9-A2E3-2A6E8D2E4697}" type="parTrans" cxnId="{5D5A8764-6911-424F-958F-E107850EF152}">
      <dgm:prSet/>
      <dgm:spPr/>
      <dgm:t>
        <a:bodyPr/>
        <a:lstStyle/>
        <a:p>
          <a:endParaRPr kumimoji="1" lang="ja-JP" altLang="en-US"/>
        </a:p>
      </dgm:t>
    </dgm:pt>
    <dgm:pt modelId="{F36957FD-6AEC-4F81-8130-9D0339CA8F98}" type="sibTrans" cxnId="{5D5A8764-6911-424F-958F-E107850EF152}">
      <dgm:prSet/>
      <dgm:spPr/>
      <dgm:t>
        <a:bodyPr/>
        <a:lstStyle/>
        <a:p>
          <a:endParaRPr kumimoji="1" lang="ja-JP" altLang="en-US"/>
        </a:p>
      </dgm:t>
    </dgm:pt>
    <dgm:pt modelId="{BA57739B-F2D0-421E-8803-46561B5E7093}">
      <dgm:prSet phldrT="[テキスト]"/>
      <dgm:spPr/>
      <dgm:t>
        <a:bodyPr/>
        <a:lstStyle/>
        <a:p>
          <a:r>
            <a:rPr kumimoji="1" lang="ja-JP" altLang="en-US" dirty="0"/>
            <a:t>１週間前テストではバッテリーが必ず適切な状態まで充電できることを確認しておく必要があります。それでもバッテリーが消耗していると１週間で放電しきってしまうケースもあります。</a:t>
          </a:r>
        </a:p>
      </dgm:t>
    </dgm:pt>
    <dgm:pt modelId="{5FD5DE4A-7CD2-441A-B286-6BFBCEA9448E}" type="parTrans" cxnId="{2C8218E5-A00C-4112-ADE6-579A34205748}">
      <dgm:prSet/>
      <dgm:spPr/>
      <dgm:t>
        <a:bodyPr/>
        <a:lstStyle/>
        <a:p>
          <a:endParaRPr kumimoji="1" lang="ja-JP" altLang="en-US"/>
        </a:p>
      </dgm:t>
    </dgm:pt>
    <dgm:pt modelId="{0F3DEAAD-B63B-4A62-8FD6-19128E4C7717}" type="sibTrans" cxnId="{2C8218E5-A00C-4112-ADE6-579A34205748}">
      <dgm:prSet/>
      <dgm:spPr/>
      <dgm:t>
        <a:bodyPr/>
        <a:lstStyle/>
        <a:p>
          <a:endParaRPr kumimoji="1" lang="ja-JP" altLang="en-US"/>
        </a:p>
      </dgm:t>
    </dgm:pt>
    <dgm:pt modelId="{CB261DB1-385A-4C06-A316-31195C854DD9}">
      <dgm:prSet phldrT="[テキスト]"/>
      <dgm:spPr/>
      <dgm:t>
        <a:bodyPr/>
        <a:lstStyle/>
        <a:p>
          <a:r>
            <a:rPr kumimoji="1" lang="ja-JP" altLang="en-US" sz="1700" dirty="0"/>
            <a:t>またもし何か不安要素があればその回避策に関してもしっかり検討しておきます。</a:t>
          </a:r>
        </a:p>
      </dgm:t>
    </dgm:pt>
    <dgm:pt modelId="{E592F2EC-1A5F-4FD2-9C3F-6E01F0E27F91}" type="parTrans" cxnId="{27996537-D411-4378-855B-F9DB9D26FCF1}">
      <dgm:prSet/>
      <dgm:spPr/>
      <dgm:t>
        <a:bodyPr/>
        <a:lstStyle/>
        <a:p>
          <a:endParaRPr kumimoji="1" lang="ja-JP" altLang="en-US"/>
        </a:p>
      </dgm:t>
    </dgm:pt>
    <dgm:pt modelId="{8EF9DD49-48B6-431F-A4DE-AE3D8B92CDC2}" type="sibTrans" cxnId="{27996537-D411-4378-855B-F9DB9D26FCF1}">
      <dgm:prSet/>
      <dgm:spPr/>
      <dgm:t>
        <a:bodyPr/>
        <a:lstStyle/>
        <a:p>
          <a:endParaRPr kumimoji="1" lang="ja-JP" altLang="en-US"/>
        </a:p>
      </dgm:t>
    </dgm:pt>
    <dgm:pt modelId="{327560D0-C0B5-4E60-977C-6B4E2770D954}">
      <dgm:prSet phldrT="[テキスト]"/>
      <dgm:spPr/>
      <dgm:t>
        <a:bodyPr/>
        <a:lstStyle/>
        <a:p>
          <a:r>
            <a:rPr kumimoji="1" lang="ja-JP" altLang="en-US" dirty="0"/>
            <a:t>オンラインの場合には機材量が多いのでその分故障発生率も高くなります。しっかり点検しておくことが競技会中のトラブル軽減に役立ちます。</a:t>
          </a:r>
        </a:p>
      </dgm:t>
    </dgm:pt>
    <dgm:pt modelId="{0BDDC2A0-B659-416E-965B-501BD6A18EF6}" type="parTrans" cxnId="{D284238C-4E58-401F-A050-AD406B6C39C4}">
      <dgm:prSet/>
      <dgm:spPr/>
    </dgm:pt>
    <dgm:pt modelId="{DEB2032D-CCD7-40F2-9A87-3BE0B0287267}" type="sibTrans" cxnId="{D284238C-4E58-401F-A050-AD406B6C39C4}">
      <dgm:prSet/>
      <dgm:spPr/>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B0B8BE11-61F0-4E49-8FEB-6170CA094E83}" type="presOf" srcId="{CF7C3E61-405A-46A4-AE7C-466D05EBA8CB}" destId="{93F66D34-7FE1-42B8-9C33-0F69801F2595}" srcOrd="0" destOrd="1" presId="urn:microsoft.com/office/officeart/2005/8/layout/vList2"/>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2FA74E30-FB3E-4AAA-9751-8BC4649A53C2}" type="presOf" srcId="{CB261DB1-385A-4C06-A316-31195C854DD9}" destId="{7546E620-BCEF-4D1D-B363-CD4B37BE28B4}" srcOrd="0" destOrd="1" presId="urn:microsoft.com/office/officeart/2005/8/layout/vList2"/>
    <dgm:cxn modelId="{27996537-D411-4378-855B-F9DB9D26FCF1}" srcId="{48E9F36D-18A0-4C40-8F9A-4867EE06F29B}" destId="{CB261DB1-385A-4C06-A316-31195C854DD9}" srcOrd="1" destOrd="0" parTransId="{E592F2EC-1A5F-4FD2-9C3F-6E01F0E27F91}" sibTransId="{8EF9DD49-48B6-431F-A4DE-AE3D8B92CDC2}"/>
    <dgm:cxn modelId="{7E6C0E60-A0CC-4E1C-86CC-298CE6D21106}" srcId="{E67727DC-9E2B-4FDD-996C-2B012900E4FF}" destId="{7DE429A3-8FF8-42BF-90D0-4319F9725014}" srcOrd="4" destOrd="0" parTransId="{8CCBFC3B-5FF7-414B-8D49-A4FCB7DF2C8D}" sibTransId="{1214BA21-4D48-4637-85F3-683CAB7DA3E4}"/>
    <dgm:cxn modelId="{B94B8E43-C071-4A22-AD52-46C9AEBE30DD}" srcId="{E67727DC-9E2B-4FDD-996C-2B012900E4FF}" destId="{A9800A9B-CFEA-479C-A8F3-A57D98B2E01A}" srcOrd="0" destOrd="0" parTransId="{4A40C167-6F9E-40AD-89D5-0BCD775102D7}" sibTransId="{C3046236-8B47-44F5-BA3D-8B884C2C33AC}"/>
    <dgm:cxn modelId="{5D5A8764-6911-424F-958F-E107850EF152}" srcId="{E67727DC-9E2B-4FDD-996C-2B012900E4FF}" destId="{CF7C3E61-405A-46A4-AE7C-466D05EBA8CB}" srcOrd="1" destOrd="0" parTransId="{C7D77FD1-FCBD-45D9-A2E3-2A6E8D2E4697}" sibTransId="{F36957FD-6AEC-4F81-8130-9D0339CA8F98}"/>
    <dgm:cxn modelId="{E58E8668-8476-465F-B21D-DABF9B4AFEDF}" type="presOf" srcId="{7DE429A3-8FF8-42BF-90D0-4319F9725014}" destId="{93F66D34-7FE1-42B8-9C33-0F69801F2595}" srcOrd="0" destOrd="4" presId="urn:microsoft.com/office/officeart/2005/8/layout/vList2"/>
    <dgm:cxn modelId="{370EF16A-620C-49D8-B633-6DC7AB6E464D}" type="presOf" srcId="{BA57739B-F2D0-421E-8803-46561B5E7093}" destId="{93F66D34-7FE1-42B8-9C33-0F69801F2595}" srcOrd="0" destOrd="2" presId="urn:microsoft.com/office/officeart/2005/8/layout/vList2"/>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D284238C-4E58-401F-A050-AD406B6C39C4}" srcId="{E67727DC-9E2B-4FDD-996C-2B012900E4FF}" destId="{327560D0-C0B5-4E60-977C-6B4E2770D954}" srcOrd="3" destOrd="0" parTransId="{0BDDC2A0-B659-416E-965B-501BD6A18EF6}" sibTransId="{DEB2032D-CCD7-40F2-9A87-3BE0B0287267}"/>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2C8218E5-A00C-4112-ADE6-579A34205748}" srcId="{E67727DC-9E2B-4FDD-996C-2B012900E4FF}" destId="{BA57739B-F2D0-421E-8803-46561B5E7093}" srcOrd="2" destOrd="0" parTransId="{5FD5DE4A-7CD2-441A-B286-6BFBCEA9448E}" sibTransId="{0F3DEAAD-B63B-4A62-8FD6-19128E4C7717}"/>
    <dgm:cxn modelId="{0B75C8E8-7746-4DFE-9E20-72648BA51718}" type="presOf" srcId="{327560D0-C0B5-4E60-977C-6B4E2770D954}" destId="{93F66D34-7FE1-42B8-9C33-0F69801F2595}" srcOrd="0" destOrd="3"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大会数日前</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フルスケールテストが完了していれば、ここで行うテストは</a:t>
          </a:r>
          <a:r>
            <a:rPr kumimoji="1" lang="en-US" altLang="ja-JP" sz="1700" dirty="0"/>
            <a:t>RS</a:t>
          </a:r>
          <a:r>
            <a:rPr kumimoji="1" lang="ja-JP" altLang="en-US" sz="1700" dirty="0"/>
            <a:t>だけでも構いません。手控えの印刷や試合当日に向けての準備やデータの最終確認を行います。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フルスケールテストの内容</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フルスケールテストというのは競技会で行われるすべてのクラスのテストを行わなければならないという事ではありません。</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CF7C3E61-405A-46A4-AE7C-466D05EBA8CB}">
      <dgm:prSet phldrT="[テキスト]"/>
      <dgm:spPr/>
      <dgm:t>
        <a:bodyPr/>
        <a:lstStyle/>
        <a:p>
          <a:r>
            <a:rPr kumimoji="1" lang="ja-JP" altLang="en-US" dirty="0"/>
            <a:t>シングルだけを例にとれば、ＳＰ＋ＦＳのクラスが４つ、ＳＰだけのクラスが２つ、ＦＳだけのクラスが６つあるとすると、ＳＰ＋ＦＳのクラスの中から１つ、ＳＰだけのクラスの中からの１つ、ＦＳだけのクラスの中から１つ、できれば参加選手が一番多いクラスの選択が望ましいですが、この場合計３つのクラスを選択し、試合の流れの通り全選手のテストを行います。その他別のカテゴリー</a:t>
          </a:r>
          <a:r>
            <a:rPr kumimoji="1" lang="en-US" altLang="ja-JP" dirty="0"/>
            <a:t>(</a:t>
          </a:r>
          <a:r>
            <a:rPr kumimoji="1" lang="ja-JP" altLang="en-US" dirty="0"/>
            <a:t>アイスダンスやペア、シンクロなど</a:t>
          </a:r>
          <a:r>
            <a:rPr kumimoji="1" lang="en-US" altLang="ja-JP" dirty="0"/>
            <a:t>)</a:t>
          </a:r>
          <a:r>
            <a:rPr kumimoji="1" lang="ja-JP" altLang="en-US" dirty="0"/>
            <a:t>がある場合にも同様な考え方でテストを行います。</a:t>
          </a:r>
        </a:p>
      </dgm:t>
    </dgm:pt>
    <dgm:pt modelId="{C7D77FD1-FCBD-45D9-A2E3-2A6E8D2E4697}" type="parTrans" cxnId="{5D5A8764-6911-424F-958F-E107850EF152}">
      <dgm:prSet/>
      <dgm:spPr/>
      <dgm:t>
        <a:bodyPr/>
        <a:lstStyle/>
        <a:p>
          <a:endParaRPr kumimoji="1" lang="ja-JP" altLang="en-US"/>
        </a:p>
      </dgm:t>
    </dgm:pt>
    <dgm:pt modelId="{F36957FD-6AEC-4F81-8130-9D0339CA8F98}" type="sibTrans" cxnId="{5D5A8764-6911-424F-958F-E107850EF152}">
      <dgm:prSet/>
      <dgm:spPr/>
      <dgm:t>
        <a:bodyPr/>
        <a:lstStyle/>
        <a:p>
          <a:endParaRPr kumimoji="1" lang="ja-JP" altLang="en-US"/>
        </a:p>
      </dgm:t>
    </dgm:pt>
    <dgm:pt modelId="{CB261DB1-385A-4C06-A316-31195C854DD9}">
      <dgm:prSet phldrT="[テキスト]"/>
      <dgm:spPr/>
      <dgm:t>
        <a:bodyPr/>
        <a:lstStyle/>
        <a:p>
          <a:r>
            <a:rPr kumimoji="1" lang="ja-JP" altLang="en-US" sz="1700" dirty="0"/>
            <a:t>またもし何か不安要素があればその回避策に関してもしっかり検討しておきます。</a:t>
          </a:r>
        </a:p>
      </dgm:t>
    </dgm:pt>
    <dgm:pt modelId="{E592F2EC-1A5F-4FD2-9C3F-6E01F0E27F91}" type="parTrans" cxnId="{27996537-D411-4378-855B-F9DB9D26FCF1}">
      <dgm:prSet/>
      <dgm:spPr/>
      <dgm:t>
        <a:bodyPr/>
        <a:lstStyle/>
        <a:p>
          <a:endParaRPr kumimoji="1" lang="ja-JP" altLang="en-US"/>
        </a:p>
      </dgm:t>
    </dgm:pt>
    <dgm:pt modelId="{8EF9DD49-48B6-431F-A4DE-AE3D8B92CDC2}" type="sibTrans" cxnId="{27996537-D411-4378-855B-F9DB9D26FCF1}">
      <dgm:prSet/>
      <dgm:spPr/>
      <dgm:t>
        <a:bodyPr/>
        <a:lstStyle/>
        <a:p>
          <a:endParaRPr kumimoji="1" lang="ja-JP" altLang="en-US"/>
        </a:p>
      </dgm:t>
    </dgm:pt>
    <dgm:pt modelId="{BFA7301E-49C4-47A6-B8F8-B40217FFA36E}">
      <dgm:prSet phldrT="[テキスト]"/>
      <dgm:spPr/>
      <dgm:t>
        <a:bodyPr/>
        <a:lstStyle/>
        <a:p>
          <a:r>
            <a:rPr kumimoji="1" lang="ja-JP" altLang="en-US" dirty="0"/>
            <a:t>毎回試合当日にバタバタしているという話も良く聞こえてきます。そんな時管理者はそれが偶発的な事かをしっかり吟味して、偶発的な問題ではない場合にはしっかりとした改善策を講じる必要があります。</a:t>
          </a:r>
        </a:p>
      </dgm:t>
    </dgm:pt>
    <dgm:pt modelId="{EF24E9E4-472A-434D-A8D1-B427A41C4ED7}" type="parTrans" cxnId="{3BD9F944-2EA1-4F66-AF39-C70458B104AA}">
      <dgm:prSet/>
      <dgm:spPr/>
    </dgm:pt>
    <dgm:pt modelId="{4E12217C-F7AD-4A9E-8863-4FFA3B97A970}" type="sibTrans" cxnId="{3BD9F944-2EA1-4F66-AF39-C70458B104AA}">
      <dgm:prSet/>
      <dgm:spPr/>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9D0F9304-10DF-4DA3-B857-7979AF36ACD5}" type="presOf" srcId="{BFA7301E-49C4-47A6-B8F8-B40217FFA36E}" destId="{93F66D34-7FE1-42B8-9C33-0F69801F2595}" srcOrd="0" destOrd="2" presId="urn:microsoft.com/office/officeart/2005/8/layout/vList2"/>
    <dgm:cxn modelId="{B0B8BE11-61F0-4E49-8FEB-6170CA094E83}" type="presOf" srcId="{CF7C3E61-405A-46A4-AE7C-466D05EBA8CB}" destId="{93F66D34-7FE1-42B8-9C33-0F69801F2595}" srcOrd="0" destOrd="1" presId="urn:microsoft.com/office/officeart/2005/8/layout/vList2"/>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2FA74E30-FB3E-4AAA-9751-8BC4649A53C2}" type="presOf" srcId="{CB261DB1-385A-4C06-A316-31195C854DD9}" destId="{7546E620-BCEF-4D1D-B363-CD4B37BE28B4}" srcOrd="0" destOrd="1" presId="urn:microsoft.com/office/officeart/2005/8/layout/vList2"/>
    <dgm:cxn modelId="{27996537-D411-4378-855B-F9DB9D26FCF1}" srcId="{48E9F36D-18A0-4C40-8F9A-4867EE06F29B}" destId="{CB261DB1-385A-4C06-A316-31195C854DD9}" srcOrd="1" destOrd="0" parTransId="{E592F2EC-1A5F-4FD2-9C3F-6E01F0E27F91}" sibTransId="{8EF9DD49-48B6-431F-A4DE-AE3D8B92CDC2}"/>
    <dgm:cxn modelId="{B94B8E43-C071-4A22-AD52-46C9AEBE30DD}" srcId="{E67727DC-9E2B-4FDD-996C-2B012900E4FF}" destId="{A9800A9B-CFEA-479C-A8F3-A57D98B2E01A}" srcOrd="0" destOrd="0" parTransId="{4A40C167-6F9E-40AD-89D5-0BCD775102D7}" sibTransId="{C3046236-8B47-44F5-BA3D-8B884C2C33AC}"/>
    <dgm:cxn modelId="{5D5A8764-6911-424F-958F-E107850EF152}" srcId="{E67727DC-9E2B-4FDD-996C-2B012900E4FF}" destId="{CF7C3E61-405A-46A4-AE7C-466D05EBA8CB}" srcOrd="1" destOrd="0" parTransId="{C7D77FD1-FCBD-45D9-A2E3-2A6E8D2E4697}" sibTransId="{F36957FD-6AEC-4F81-8130-9D0339CA8F98}"/>
    <dgm:cxn modelId="{3BD9F944-2EA1-4F66-AF39-C70458B104AA}" srcId="{E67727DC-9E2B-4FDD-996C-2B012900E4FF}" destId="{BFA7301E-49C4-47A6-B8F8-B40217FFA36E}" srcOrd="2" destOrd="0" parTransId="{EF24E9E4-472A-434D-A8D1-B427A41C4ED7}" sibTransId="{4E12217C-F7AD-4A9E-8863-4FFA3B97A970}"/>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E67727DC-9E2B-4FDD-996C-2B012900E4FF}">
      <dgm:prSet phldrT="[テキスト]"/>
      <dgm:spPr/>
      <dgm:t>
        <a:bodyPr/>
        <a:lstStyle/>
        <a:p>
          <a:r>
            <a:rPr kumimoji="1" lang="ja-JP" altLang="en-US" dirty="0"/>
            <a:t>注意事項</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全てに最優先するのは安全（漏電、過電流）です。</a:t>
          </a:r>
        </a:p>
      </dgm:t>
    </dgm:pt>
    <dgm:pt modelId="{C3046236-8B47-44F5-BA3D-8B884C2C33AC}" type="sibTrans" cxnId="{B94B8E43-C071-4A22-AD52-46C9AEBE30DD}">
      <dgm:prSet/>
      <dgm:spPr/>
      <dgm:t>
        <a:bodyPr/>
        <a:lstStyle/>
        <a:p>
          <a:endParaRPr kumimoji="1" lang="ja-JP" altLang="en-US"/>
        </a:p>
      </dgm:t>
    </dgm:pt>
    <dgm:pt modelId="{4A40C167-6F9E-40AD-89D5-0BCD775102D7}" type="parTrans" cxnId="{B94B8E43-C071-4A22-AD52-46C9AEBE30DD}">
      <dgm:prSet/>
      <dgm:spPr/>
      <dgm:t>
        <a:bodyPr/>
        <a:lstStyle/>
        <a:p>
          <a:endParaRPr kumimoji="1" lang="ja-JP" altLang="en-US"/>
        </a:p>
      </dgm:t>
    </dgm:pt>
    <dgm:pt modelId="{9A5C43F9-A061-4EE6-83E3-9339692E4A5E}">
      <dgm:prSet phldrT="[テキスト]"/>
      <dgm:spPr/>
      <dgm:t>
        <a:bodyPr/>
        <a:lstStyle/>
        <a:p>
          <a:r>
            <a:rPr kumimoji="1" lang="ja-JP" altLang="en-US" dirty="0"/>
            <a:t>オンラインは、演技～採点～案内などスムースな競技運営に便利かも知れません。反面機材トラブルやオペチョンによる遅延はそれ以降の選手などに対して要らぬ負担を課してしまう事も少なくありません。それらを防止するためにも機材の管理、オペレーションの習熟の程度を知ることは管理者として当然の責務です。</a:t>
          </a:r>
        </a:p>
      </dgm:t>
    </dgm:pt>
    <dgm:pt modelId="{0025E945-22B7-45DB-A9BB-D4EE2E32FA71}" type="sibTrans" cxnId="{9F14D7A8-14E7-4497-8367-99D27CF09FEC}">
      <dgm:prSet/>
      <dgm:spPr/>
      <dgm:t>
        <a:bodyPr/>
        <a:lstStyle/>
        <a:p>
          <a:endParaRPr kumimoji="1" lang="ja-JP" altLang="en-US"/>
        </a:p>
      </dgm:t>
    </dgm:pt>
    <dgm:pt modelId="{A7282CE4-4972-453F-AD99-007C025E529C}" type="parTrans" cxnId="{9F14D7A8-14E7-4497-8367-99D27CF09FEC}">
      <dgm:prSet/>
      <dgm:spPr/>
      <dgm:t>
        <a:bodyPr/>
        <a:lstStyle/>
        <a:p>
          <a:endParaRPr kumimoji="1" lang="ja-JP" altLang="en-US"/>
        </a:p>
      </dgm:t>
    </dgm:pt>
    <dgm:pt modelId="{DE2CAC39-FD9B-44BD-94A8-8483E235425A}">
      <dgm:prSet phldrT="[テキスト]"/>
      <dgm:spPr/>
      <dgm:t>
        <a:bodyPr/>
        <a:lstStyle/>
        <a:p>
          <a:r>
            <a:rPr kumimoji="1" lang="ja-JP" altLang="en-US" dirty="0"/>
            <a:t>加えて機材異常時のフェールセーフの事やバックアップの事は十分検討しておく必要があります。</a:t>
          </a:r>
        </a:p>
      </dgm:t>
    </dgm:pt>
    <dgm:pt modelId="{6A4597B3-B399-4691-A26D-2D59B2F55B28}" type="parTrans" cxnId="{240F8CFE-EE0B-48AE-9270-5B8C8B0C7837}">
      <dgm:prSet/>
      <dgm:spPr/>
      <dgm:t>
        <a:bodyPr/>
        <a:lstStyle/>
        <a:p>
          <a:endParaRPr kumimoji="1" lang="ja-JP" altLang="en-US"/>
        </a:p>
      </dgm:t>
    </dgm:pt>
    <dgm:pt modelId="{8767B949-FB63-49CA-B45F-CDABC483850D}" type="sibTrans" cxnId="{240F8CFE-EE0B-48AE-9270-5B8C8B0C7837}">
      <dgm:prSet/>
      <dgm:spPr/>
      <dgm:t>
        <a:bodyPr/>
        <a:lstStyle/>
        <a:p>
          <a:endParaRPr kumimoji="1" lang="ja-JP" altLang="en-US"/>
        </a:p>
      </dgm:t>
    </dgm:pt>
    <dgm:pt modelId="{B7D9C711-250E-4CBC-96D1-053AEC564DCD}">
      <dgm:prSet phldrT="[テキスト]"/>
      <dgm:spPr/>
      <dgm:t>
        <a:bodyPr/>
        <a:lstStyle/>
        <a:p>
          <a:r>
            <a:rPr kumimoji="1" lang="ja-JP" altLang="en-US" dirty="0"/>
            <a:t>専用電源がある場合を除いて、必要不可欠な場所には無停電電源装置</a:t>
          </a:r>
          <a:r>
            <a:rPr kumimoji="1" lang="en-US" altLang="ja-JP" dirty="0"/>
            <a:t>(UPS)</a:t>
          </a:r>
          <a:r>
            <a:rPr kumimoji="1" lang="ja-JP" altLang="en-US" dirty="0"/>
            <a:t>などの投入も必要です。</a:t>
          </a:r>
        </a:p>
      </dgm:t>
    </dgm:pt>
    <dgm:pt modelId="{F5C64EA4-0264-4B5C-AE1D-0F48D49ABD7B}" type="parTrans" cxnId="{33412557-DCC4-4DB6-8D7E-2A05CCE66212}">
      <dgm:prSet/>
      <dgm:spPr/>
      <dgm:t>
        <a:bodyPr/>
        <a:lstStyle/>
        <a:p>
          <a:endParaRPr kumimoji="1" lang="ja-JP" altLang="en-US"/>
        </a:p>
      </dgm:t>
    </dgm:pt>
    <dgm:pt modelId="{A53FB9C5-9513-4147-8DEF-A1FEAD2E6CF1}" type="sibTrans" cxnId="{33412557-DCC4-4DB6-8D7E-2A05CCE66212}">
      <dgm:prSet/>
      <dgm:spPr/>
      <dgm:t>
        <a:bodyPr/>
        <a:lstStyle/>
        <a:p>
          <a:endParaRPr kumimoji="1" lang="ja-JP" altLang="en-US"/>
        </a:p>
      </dgm:t>
    </dgm:pt>
    <dgm:pt modelId="{4ED18BE6-BF42-4D56-B0FD-D385F6C2C344}">
      <dgm:prSet phldrT="[テキスト]"/>
      <dgm:spPr/>
      <dgm:t>
        <a:bodyPr/>
        <a:lstStyle/>
        <a:p>
          <a:r>
            <a:rPr kumimoji="1" lang="ja-JP" altLang="en-US" dirty="0"/>
            <a:t>同様に競技会の流れという意味では、カルキュレーティング･オペレータ</a:t>
          </a:r>
          <a:r>
            <a:rPr kumimoji="1" lang="en-US" altLang="ja-JP" dirty="0"/>
            <a:t>(</a:t>
          </a:r>
          <a:r>
            <a:rPr kumimoji="1" lang="ja-JP" altLang="en-US" dirty="0"/>
            <a:t>ＣＯ</a:t>
          </a:r>
          <a:r>
            <a:rPr kumimoji="1" lang="en-US" altLang="ja-JP" dirty="0"/>
            <a:t>)</a:t>
          </a:r>
          <a:r>
            <a:rPr kumimoji="1" lang="ja-JP" altLang="en-US" dirty="0"/>
            <a:t>の動きにも十分注意を払う必要があります。オペレーションにムラがあったり、集中力がないオペレータには交代してもらう英断も必要です。学生さんに任せっきりという話もよく聞きますが、監督者の常時監視が無い状態でのこのような運用は厳に慎むべきです。</a:t>
          </a:r>
        </a:p>
      </dgm:t>
    </dgm:pt>
    <dgm:pt modelId="{472A72BC-E77B-4CE3-B13D-F996AD90D902}" type="parTrans" cxnId="{AB48E6F1-3977-4BBB-A2C6-D0581CB44161}">
      <dgm:prSet/>
      <dgm:spPr/>
      <dgm:t>
        <a:bodyPr/>
        <a:lstStyle/>
        <a:p>
          <a:endParaRPr kumimoji="1" lang="ja-JP" altLang="en-US"/>
        </a:p>
      </dgm:t>
    </dgm:pt>
    <dgm:pt modelId="{40EFA3C2-3998-449E-9BF1-E031BF32E0D7}" type="sibTrans" cxnId="{AB48E6F1-3977-4BBB-A2C6-D0581CB44161}">
      <dgm:prSet/>
      <dgm:spPr/>
      <dgm:t>
        <a:bodyPr/>
        <a:lstStyle/>
        <a:p>
          <a:endParaRPr kumimoji="1" lang="ja-JP" altLang="en-US"/>
        </a:p>
      </dgm:t>
    </dgm:pt>
    <dgm:pt modelId="{F13D4433-A627-40B6-8B7D-9E4F0FA844D3}">
      <dgm:prSet phldrT="[テキスト]"/>
      <dgm:spPr/>
      <dgm:t>
        <a:bodyPr/>
        <a:lstStyle/>
        <a:p>
          <a:r>
            <a:rPr kumimoji="1" lang="ja-JP" altLang="en-US" dirty="0"/>
            <a:t>つまり成績を扱うという事はとても重要なことだと理解していただきたいのです。</a:t>
          </a:r>
        </a:p>
      </dgm:t>
    </dgm:pt>
    <dgm:pt modelId="{11B68F07-D429-4223-A8FC-2A5577FD4517}" type="parTrans" cxnId="{82BC422C-3B1C-4C42-9B69-3BD51CED005D}">
      <dgm:prSet/>
      <dgm:spPr/>
      <dgm:t>
        <a:bodyPr/>
        <a:lstStyle/>
        <a:p>
          <a:endParaRPr kumimoji="1" lang="ja-JP" altLang="en-US"/>
        </a:p>
      </dgm:t>
    </dgm:pt>
    <dgm:pt modelId="{CFCB2239-BAF4-483D-A1F8-BE4E75F5FA43}" type="sibTrans" cxnId="{82BC422C-3B1C-4C42-9B69-3BD51CED005D}">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1">
        <dgm:presLayoutVars>
          <dgm:chMax val="0"/>
          <dgm:bulletEnabled val="1"/>
        </dgm:presLayoutVars>
      </dgm:prSet>
      <dgm:spPr/>
    </dgm:pt>
    <dgm:pt modelId="{93F66D34-7FE1-42B8-9C33-0F69801F2595}" type="pres">
      <dgm:prSet presAssocID="{E67727DC-9E2B-4FDD-996C-2B012900E4FF}" presName="childText" presStyleLbl="revTx" presStyleIdx="0" presStyleCnt="1">
        <dgm:presLayoutVars>
          <dgm:bulletEnabled val="1"/>
        </dgm:presLayoutVars>
      </dgm:prSet>
      <dgm:spPr/>
    </dgm:pt>
  </dgm:ptLst>
  <dgm:cxnLst>
    <dgm:cxn modelId="{351BEC11-AEF2-4D6A-AD86-C6D021033ADD}" type="presOf" srcId="{DE2CAC39-FD9B-44BD-94A8-8483E235425A}" destId="{93F66D34-7FE1-42B8-9C33-0F69801F2595}" srcOrd="0" destOrd="5" presId="urn:microsoft.com/office/officeart/2005/8/layout/vList2"/>
    <dgm:cxn modelId="{51AF9F16-072C-444D-A478-79AABF8CA64A}" type="presOf" srcId="{4ED18BE6-BF42-4D56-B0FD-D385F6C2C344}" destId="{93F66D34-7FE1-42B8-9C33-0F69801F2595}" srcOrd="0" destOrd="3" presId="urn:microsoft.com/office/officeart/2005/8/layout/vList2"/>
    <dgm:cxn modelId="{82BC422C-3B1C-4C42-9B69-3BD51CED005D}" srcId="{E67727DC-9E2B-4FDD-996C-2B012900E4FF}" destId="{F13D4433-A627-40B6-8B7D-9E4F0FA844D3}" srcOrd="4" destOrd="0" parTransId="{11B68F07-D429-4223-A8FC-2A5577FD4517}" sibTransId="{CFCB2239-BAF4-483D-A1F8-BE4E75F5FA43}"/>
    <dgm:cxn modelId="{73E31D2D-EB65-4FC9-A2CE-A329B98161B2}" type="presOf" srcId="{E67727DC-9E2B-4FDD-996C-2B012900E4FF}" destId="{6E626212-DCEC-4644-9115-7AAA12D2738A}"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33412557-DCC4-4DB6-8D7E-2A05CCE66212}" srcId="{E67727DC-9E2B-4FDD-996C-2B012900E4FF}" destId="{B7D9C711-250E-4CBC-96D1-053AEC564DCD}" srcOrd="1" destOrd="0" parTransId="{F5C64EA4-0264-4B5C-AE1D-0F48D49ABD7B}" sibTransId="{A53FB9C5-9513-4147-8DEF-A1FEAD2E6CF1}"/>
    <dgm:cxn modelId="{B3C39558-9BEC-4CCA-A696-74A08B77865D}" type="presOf" srcId="{B7D9C711-250E-4CBC-96D1-053AEC564DCD}" destId="{93F66D34-7FE1-42B8-9C33-0F69801F2595}" srcOrd="0" destOrd="1" presId="urn:microsoft.com/office/officeart/2005/8/layout/vList2"/>
    <dgm:cxn modelId="{93DEB658-D5D8-45F6-A624-2DC5C0A13672}" type="presOf" srcId="{A9800A9B-CFEA-479C-A8F3-A57D98B2E01A}" destId="{93F66D34-7FE1-42B8-9C33-0F69801F2595}" srcOrd="0" destOrd="0" presId="urn:microsoft.com/office/officeart/2005/8/layout/vList2"/>
    <dgm:cxn modelId="{2917B280-5CCF-4E99-BDA4-B03C99EF7C81}" type="presOf" srcId="{9A5C43F9-A061-4EE6-83E3-9339692E4A5E}" destId="{93F66D34-7FE1-42B8-9C33-0F69801F2595}" srcOrd="0" destOrd="2" presId="urn:microsoft.com/office/officeart/2005/8/layout/vList2"/>
    <dgm:cxn modelId="{D9AC378A-204F-4756-BA19-8F82000A34C8}" type="presOf" srcId="{F13D4433-A627-40B6-8B7D-9E4F0FA844D3}" destId="{93F66D34-7FE1-42B8-9C33-0F69801F2595}" srcOrd="0" destOrd="4" presId="urn:microsoft.com/office/officeart/2005/8/layout/vList2"/>
    <dgm:cxn modelId="{9F14D7A8-14E7-4497-8367-99D27CF09FEC}" srcId="{E67727DC-9E2B-4FDD-996C-2B012900E4FF}" destId="{9A5C43F9-A061-4EE6-83E3-9339692E4A5E}" srcOrd="2" destOrd="0" parTransId="{A7282CE4-4972-453F-AD99-007C025E529C}" sibTransId="{0025E945-22B7-45DB-A9BB-D4EE2E32FA71}"/>
    <dgm:cxn modelId="{D3F49FD9-90FF-4CDE-BA87-45F30600B933}" srcId="{E6476B62-BF46-4153-B2BE-BA650D74EE70}" destId="{E67727DC-9E2B-4FDD-996C-2B012900E4FF}" srcOrd="0" destOrd="0" parTransId="{A8D9A383-6F0E-42B6-A82D-E8946905B8C7}" sibTransId="{72FD8DA0-43AF-4D5B-85F3-874324F387DA}"/>
    <dgm:cxn modelId="{AB48E6F1-3977-4BBB-A2C6-D0581CB44161}" srcId="{E67727DC-9E2B-4FDD-996C-2B012900E4FF}" destId="{4ED18BE6-BF42-4D56-B0FD-D385F6C2C344}" srcOrd="3" destOrd="0" parTransId="{472A72BC-E77B-4CE3-B13D-F996AD90D902}" sibTransId="{40EFA3C2-3998-449E-9BF1-E031BF32E0D7}"/>
    <dgm:cxn modelId="{151289F7-B7B8-44A7-A93B-43B738DC7C4A}" type="presOf" srcId="{E6476B62-BF46-4153-B2BE-BA650D74EE70}" destId="{8FAB83EE-7D0A-4ABD-8133-3B763A6D7BAA}" srcOrd="0" destOrd="0" presId="urn:microsoft.com/office/officeart/2005/8/layout/vList2"/>
    <dgm:cxn modelId="{240F8CFE-EE0B-48AE-9270-5B8C8B0C7837}" srcId="{E67727DC-9E2B-4FDD-996C-2B012900E4FF}" destId="{DE2CAC39-FD9B-44BD-94A8-8483E235425A}" srcOrd="5" destOrd="0" parTransId="{6A4597B3-B399-4691-A26D-2D59B2F55B28}" sibTransId="{8767B949-FB63-49CA-B45F-CDABC483850D}"/>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E67727DC-9E2B-4FDD-996C-2B012900E4FF}">
      <dgm:prSet phldrT="[テキスト]"/>
      <dgm:spPr/>
      <dgm:t>
        <a:bodyPr/>
        <a:lstStyle/>
        <a:p>
          <a:r>
            <a:rPr kumimoji="1" lang="ja-JP" altLang="en-US" dirty="0"/>
            <a:t>規格概要</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フレームサイズ：</a:t>
          </a:r>
          <a:r>
            <a:rPr kumimoji="1" lang="en-US" altLang="ja-JP" dirty="0"/>
            <a:t>1280x720 (720p)</a:t>
          </a:r>
          <a:endParaRPr kumimoji="1" lang="ja-JP" altLang="en-US" dirty="0"/>
        </a:p>
      </dgm:t>
    </dgm:pt>
    <dgm:pt modelId="{C3046236-8B47-44F5-BA3D-8B884C2C33AC}" type="sibTrans" cxnId="{B94B8E43-C071-4A22-AD52-46C9AEBE30DD}">
      <dgm:prSet/>
      <dgm:spPr/>
      <dgm:t>
        <a:bodyPr/>
        <a:lstStyle/>
        <a:p>
          <a:endParaRPr kumimoji="1" lang="ja-JP" altLang="en-US"/>
        </a:p>
      </dgm:t>
    </dgm:pt>
    <dgm:pt modelId="{4A40C167-6F9E-40AD-89D5-0BCD775102D7}" type="parTrans" cxnId="{B94B8E43-C071-4A22-AD52-46C9AEBE30DD}">
      <dgm:prSet/>
      <dgm:spPr/>
      <dgm:t>
        <a:bodyPr/>
        <a:lstStyle/>
        <a:p>
          <a:endParaRPr kumimoji="1" lang="ja-JP" altLang="en-US"/>
        </a:p>
      </dgm:t>
    </dgm:pt>
    <dgm:pt modelId="{9A5C43F9-A061-4EE6-83E3-9339692E4A5E}">
      <dgm:prSet phldrT="[テキスト]"/>
      <dgm:spPr/>
      <dgm:t>
        <a:bodyPr/>
        <a:lstStyle/>
        <a:p>
          <a:r>
            <a:rPr kumimoji="1" lang="ja-JP" altLang="en-US" dirty="0"/>
            <a:t>フレームレート：</a:t>
          </a:r>
          <a:r>
            <a:rPr kumimoji="1" lang="en-US" altLang="ja-JP" dirty="0"/>
            <a:t>60(59.94)fps </a:t>
          </a:r>
          <a:r>
            <a:rPr kumimoji="1" lang="ja-JP" altLang="en-US" dirty="0"/>
            <a:t>または </a:t>
          </a:r>
          <a:r>
            <a:rPr kumimoji="1" lang="en-US" altLang="ja-JP" dirty="0"/>
            <a:t>30(29.97)fps</a:t>
          </a:r>
          <a:endParaRPr kumimoji="1" lang="ja-JP" altLang="en-US" dirty="0"/>
        </a:p>
      </dgm:t>
    </dgm:pt>
    <dgm:pt modelId="{0025E945-22B7-45DB-A9BB-D4EE2E32FA71}" type="sibTrans" cxnId="{9F14D7A8-14E7-4497-8367-99D27CF09FEC}">
      <dgm:prSet/>
      <dgm:spPr/>
      <dgm:t>
        <a:bodyPr/>
        <a:lstStyle/>
        <a:p>
          <a:endParaRPr kumimoji="1" lang="ja-JP" altLang="en-US"/>
        </a:p>
      </dgm:t>
    </dgm:pt>
    <dgm:pt modelId="{A7282CE4-4972-453F-AD99-007C025E529C}" type="parTrans" cxnId="{9F14D7A8-14E7-4497-8367-99D27CF09FEC}">
      <dgm:prSet/>
      <dgm:spPr/>
      <dgm:t>
        <a:bodyPr/>
        <a:lstStyle/>
        <a:p>
          <a:endParaRPr kumimoji="1" lang="ja-JP" altLang="en-US"/>
        </a:p>
      </dgm:t>
    </dgm:pt>
    <dgm:pt modelId="{E4C0E8B7-58FB-4AA0-81F9-4BBF619B0D5A}">
      <dgm:prSet phldrT="[テキスト]"/>
      <dgm:spPr/>
      <dgm:t>
        <a:bodyPr/>
        <a:lstStyle/>
        <a:p>
          <a:r>
            <a:rPr kumimoji="1" lang="ja-JP" altLang="en-US" dirty="0"/>
            <a:t>ビットレート：</a:t>
          </a:r>
          <a:r>
            <a:rPr kumimoji="1" lang="en-US" altLang="ja-JP" dirty="0"/>
            <a:t>2Mbps</a:t>
          </a:r>
          <a:r>
            <a:rPr kumimoji="1" lang="ja-JP" altLang="en-US" dirty="0"/>
            <a:t>～</a:t>
          </a:r>
          <a:r>
            <a:rPr kumimoji="1" lang="en-US" altLang="ja-JP" dirty="0"/>
            <a:t>5Mbps</a:t>
          </a:r>
          <a:endParaRPr kumimoji="1" lang="ja-JP" altLang="en-US" dirty="0"/>
        </a:p>
      </dgm:t>
    </dgm:pt>
    <dgm:pt modelId="{B9C2419B-90DD-4730-BB16-0004033DD6E7}" type="sibTrans" cxnId="{A5218A75-FCEA-4217-B724-D8DAF3F2C496}">
      <dgm:prSet/>
      <dgm:spPr/>
      <dgm:t>
        <a:bodyPr/>
        <a:lstStyle/>
        <a:p>
          <a:endParaRPr kumimoji="1" lang="ja-JP" altLang="en-US"/>
        </a:p>
      </dgm:t>
    </dgm:pt>
    <dgm:pt modelId="{2C1DD340-AE50-41EC-B441-A30AF6FBD887}" type="parTrans" cxnId="{A5218A75-FCEA-4217-B724-D8DAF3F2C496}">
      <dgm:prSet/>
      <dgm:spPr/>
      <dgm:t>
        <a:bodyPr/>
        <a:lstStyle/>
        <a:p>
          <a:endParaRPr kumimoji="1" lang="ja-JP" altLang="en-US"/>
        </a:p>
      </dgm:t>
    </dgm:pt>
    <dgm:pt modelId="{464A9F15-274A-4FE5-B6DF-F0A78DE099EF}">
      <dgm:prSet phldrT="[テキスト]"/>
      <dgm:spPr/>
      <dgm:t>
        <a:bodyPr/>
        <a:lstStyle/>
        <a:p>
          <a:r>
            <a:rPr kumimoji="1" lang="ja-JP" altLang="en-US" dirty="0"/>
            <a:t>コーデック：</a:t>
          </a:r>
          <a:r>
            <a:rPr kumimoji="1" lang="en-US" altLang="ja-JP" dirty="0"/>
            <a:t>H.264</a:t>
          </a:r>
          <a:endParaRPr kumimoji="1" lang="ja-JP" altLang="en-US" dirty="0"/>
        </a:p>
      </dgm:t>
    </dgm:pt>
    <dgm:pt modelId="{E7E6AB86-2BE0-4032-BFE1-FC0402A94F1F}" type="sibTrans" cxnId="{46A652CF-053A-4386-9B35-0E0FC38D0695}">
      <dgm:prSet/>
      <dgm:spPr/>
      <dgm:t>
        <a:bodyPr/>
        <a:lstStyle/>
        <a:p>
          <a:endParaRPr kumimoji="1" lang="ja-JP" altLang="en-US"/>
        </a:p>
      </dgm:t>
    </dgm:pt>
    <dgm:pt modelId="{2FEDDF74-FCA6-4260-845A-7C8A70F5260A}" type="parTrans" cxnId="{46A652CF-053A-4386-9B35-0E0FC38D0695}">
      <dgm:prSet/>
      <dgm:spPr/>
      <dgm:t>
        <a:bodyPr/>
        <a:lstStyle/>
        <a:p>
          <a:endParaRPr kumimoji="1" lang="ja-JP" altLang="en-US"/>
        </a:p>
      </dgm:t>
    </dgm:pt>
    <dgm:pt modelId="{0B037A44-E269-4FA2-A50A-B24883F37535}">
      <dgm:prSet phldrT="[テキスト]"/>
      <dgm:spPr/>
      <dgm:t>
        <a:bodyPr/>
        <a:lstStyle/>
        <a:p>
          <a:r>
            <a:rPr kumimoji="1" lang="ja-JP" altLang="en-US" dirty="0"/>
            <a:t>転送プロトコル：</a:t>
          </a:r>
          <a:r>
            <a:rPr kumimoji="1" lang="en-US" altLang="ja-JP" dirty="0"/>
            <a:t>RTSP</a:t>
          </a:r>
          <a:endParaRPr kumimoji="1" lang="ja-JP" altLang="en-US" dirty="0"/>
        </a:p>
      </dgm:t>
    </dgm:pt>
    <dgm:pt modelId="{6BF4971A-AC00-4CCF-9F10-915AF08959B4}" type="sibTrans" cxnId="{1E0AFE27-C00E-41C9-B780-42EA91446ED6}">
      <dgm:prSet/>
      <dgm:spPr/>
      <dgm:t>
        <a:bodyPr/>
        <a:lstStyle/>
        <a:p>
          <a:endParaRPr kumimoji="1" lang="ja-JP" altLang="en-US"/>
        </a:p>
      </dgm:t>
    </dgm:pt>
    <dgm:pt modelId="{86EB8973-7687-47CA-AA08-6F2783D3E3DF}" type="parTrans" cxnId="{1E0AFE27-C00E-41C9-B780-42EA91446ED6}">
      <dgm:prSet/>
      <dgm:spPr/>
      <dgm:t>
        <a:bodyPr/>
        <a:lstStyle/>
        <a:p>
          <a:endParaRPr kumimoji="1" lang="ja-JP" altLang="en-US"/>
        </a:p>
      </dgm:t>
    </dgm:pt>
    <dgm:pt modelId="{812D7FD1-67E2-4EB9-9E2C-E15279968985}">
      <dgm:prSet phldrT="[テキスト]"/>
      <dgm:spPr/>
      <dgm:t>
        <a:bodyPr/>
        <a:lstStyle/>
        <a:p>
          <a:endParaRPr kumimoji="1" lang="ja-JP" altLang="en-US" dirty="0"/>
        </a:p>
      </dgm:t>
    </dgm:pt>
    <dgm:pt modelId="{BCCB3D8E-868E-4207-977F-D9A541C477E1}" type="parTrans" cxnId="{C41819A5-F592-4F74-A765-0622B7A7C130}">
      <dgm:prSet/>
      <dgm:spPr/>
      <dgm:t>
        <a:bodyPr/>
        <a:lstStyle/>
        <a:p>
          <a:endParaRPr kumimoji="1" lang="ja-JP" altLang="en-US"/>
        </a:p>
      </dgm:t>
    </dgm:pt>
    <dgm:pt modelId="{790E7327-6C03-47A8-AE65-434FC17BD3F7}" type="sibTrans" cxnId="{C41819A5-F592-4F74-A765-0622B7A7C130}">
      <dgm:prSet/>
      <dgm:spPr/>
      <dgm:t>
        <a:bodyPr/>
        <a:lstStyle/>
        <a:p>
          <a:endParaRPr kumimoji="1" lang="ja-JP" altLang="en-US"/>
        </a:p>
      </dgm:t>
    </dgm:pt>
    <dgm:pt modelId="{DE1E623A-FA8C-493C-8107-40C3E33C2079}">
      <dgm:prSet phldrT="[テキスト]"/>
      <dgm:spPr/>
      <dgm:t>
        <a:bodyPr/>
        <a:lstStyle/>
        <a:p>
          <a:endParaRPr kumimoji="1" lang="ja-JP" altLang="en-US" dirty="0"/>
        </a:p>
      </dgm:t>
    </dgm:pt>
    <dgm:pt modelId="{A0BCEADA-3A06-45B7-B949-97A364A3738F}" type="parTrans" cxnId="{AAA48F9B-2875-4FBD-857A-F8A410E2846A}">
      <dgm:prSet/>
      <dgm:spPr/>
      <dgm:t>
        <a:bodyPr/>
        <a:lstStyle/>
        <a:p>
          <a:endParaRPr kumimoji="1" lang="ja-JP" altLang="en-US"/>
        </a:p>
      </dgm:t>
    </dgm:pt>
    <dgm:pt modelId="{282C8BC6-2C8E-4587-8D82-CBB9F61C4617}" type="sibTrans" cxnId="{AAA48F9B-2875-4FBD-857A-F8A410E2846A}">
      <dgm:prSet/>
      <dgm:spPr/>
      <dgm:t>
        <a:bodyPr/>
        <a:lstStyle/>
        <a:p>
          <a:endParaRPr kumimoji="1" lang="ja-JP" altLang="en-US"/>
        </a:p>
      </dgm:t>
    </dgm:pt>
    <dgm:pt modelId="{916597E0-F118-4360-BF71-19EBAC3ADFAE}">
      <dgm:prSet phldrT="[テキスト]"/>
      <dgm:spPr/>
      <dgm:t>
        <a:bodyPr/>
        <a:lstStyle/>
        <a:p>
          <a:endParaRPr kumimoji="1" lang="ja-JP" altLang="en-US" dirty="0"/>
        </a:p>
      </dgm:t>
    </dgm:pt>
    <dgm:pt modelId="{5833347F-0717-4A59-8B2C-9ECE6A6AABEB}" type="parTrans" cxnId="{40C81F0A-7CE2-47D4-A712-DDFEB91347F8}">
      <dgm:prSet/>
      <dgm:spPr/>
      <dgm:t>
        <a:bodyPr/>
        <a:lstStyle/>
        <a:p>
          <a:endParaRPr kumimoji="1" lang="ja-JP" altLang="en-US"/>
        </a:p>
      </dgm:t>
    </dgm:pt>
    <dgm:pt modelId="{EA4447F0-6B7D-4535-81BD-9262468C47FD}" type="sibTrans" cxnId="{40C81F0A-7CE2-47D4-A712-DDFEB91347F8}">
      <dgm:prSet/>
      <dgm:spPr/>
      <dgm:t>
        <a:bodyPr/>
        <a:lstStyle/>
        <a:p>
          <a:endParaRPr kumimoji="1" lang="ja-JP" altLang="en-US"/>
        </a:p>
      </dgm:t>
    </dgm:pt>
    <dgm:pt modelId="{C744D83C-186A-49AF-9BED-6BAADB93374B}">
      <dgm:prSet phldrT="[テキスト]"/>
      <dgm:spPr/>
      <dgm:t>
        <a:bodyPr/>
        <a:lstStyle/>
        <a:p>
          <a:endParaRPr kumimoji="1" lang="ja-JP" altLang="en-US" dirty="0"/>
        </a:p>
      </dgm:t>
    </dgm:pt>
    <dgm:pt modelId="{2A9EB4D9-7912-4B15-95DF-9AC1BE665098}" type="parTrans" cxnId="{FA90FF5A-ECC7-4725-80B2-D50498BD1135}">
      <dgm:prSet/>
      <dgm:spPr/>
      <dgm:t>
        <a:bodyPr/>
        <a:lstStyle/>
        <a:p>
          <a:endParaRPr kumimoji="1" lang="ja-JP" altLang="en-US"/>
        </a:p>
      </dgm:t>
    </dgm:pt>
    <dgm:pt modelId="{49A89B59-EDB9-4B29-90E3-ACCFB949A35E}" type="sibTrans" cxnId="{FA90FF5A-ECC7-4725-80B2-D50498BD1135}">
      <dgm:prSet/>
      <dgm:spPr/>
      <dgm:t>
        <a:bodyPr/>
        <a:lstStyle/>
        <a:p>
          <a:endParaRPr kumimoji="1" lang="ja-JP" altLang="en-US"/>
        </a:p>
      </dgm:t>
    </dgm:pt>
    <dgm:pt modelId="{996D1300-A1AB-4334-9BA2-C9A559BE1789}">
      <dgm:prSet phldrT="[テキスト]"/>
      <dgm:spPr/>
      <dgm:t>
        <a:bodyPr/>
        <a:lstStyle/>
        <a:p>
          <a:endParaRPr kumimoji="1" lang="ja-JP" altLang="en-US" dirty="0"/>
        </a:p>
      </dgm:t>
    </dgm:pt>
    <dgm:pt modelId="{88FD9923-106E-4E12-84EB-CBC2B7600BD7}" type="parTrans" cxnId="{0D2544B4-8196-4754-BA5D-08EE17F43572}">
      <dgm:prSet/>
      <dgm:spPr/>
      <dgm:t>
        <a:bodyPr/>
        <a:lstStyle/>
        <a:p>
          <a:endParaRPr kumimoji="1" lang="ja-JP" altLang="en-US"/>
        </a:p>
      </dgm:t>
    </dgm:pt>
    <dgm:pt modelId="{8D28999F-4DE8-4315-A45E-661CC996A37B}" type="sibTrans" cxnId="{0D2544B4-8196-4754-BA5D-08EE17F43572}">
      <dgm:prSet/>
      <dgm:spPr/>
      <dgm:t>
        <a:bodyPr/>
        <a:lstStyle/>
        <a:p>
          <a:endParaRPr kumimoji="1" lang="ja-JP" altLang="en-US"/>
        </a:p>
      </dgm:t>
    </dgm:pt>
    <dgm:pt modelId="{DD1A37B9-C21E-4B34-92BA-583EF310514B}">
      <dgm:prSet phldrT="[テキスト]"/>
      <dgm:spPr/>
      <dgm:t>
        <a:bodyPr/>
        <a:lstStyle/>
        <a:p>
          <a:endParaRPr kumimoji="1" lang="ja-JP" altLang="en-US" dirty="0"/>
        </a:p>
      </dgm:t>
    </dgm:pt>
    <dgm:pt modelId="{68ABC0D6-298E-4C21-88DA-C0ECB07B7998}" type="parTrans" cxnId="{C1231B4A-4380-4A3F-AB3F-1D59347034A2}">
      <dgm:prSet/>
      <dgm:spPr/>
      <dgm:t>
        <a:bodyPr/>
        <a:lstStyle/>
        <a:p>
          <a:endParaRPr kumimoji="1" lang="ja-JP" altLang="en-US"/>
        </a:p>
      </dgm:t>
    </dgm:pt>
    <dgm:pt modelId="{CAF6B9FB-222B-430F-A192-D1BAEEAE7BF0}" type="sibTrans" cxnId="{C1231B4A-4380-4A3F-AB3F-1D59347034A2}">
      <dgm:prSet/>
      <dgm:spPr/>
      <dgm:t>
        <a:bodyPr/>
        <a:lstStyle/>
        <a:p>
          <a:endParaRPr kumimoji="1" lang="ja-JP" altLang="en-US"/>
        </a:p>
      </dgm:t>
    </dgm:pt>
    <dgm:pt modelId="{6AC61909-4956-430C-8B61-6C02A9860927}">
      <dgm:prSet phldrT="[テキスト]"/>
      <dgm:spPr/>
      <dgm:t>
        <a:bodyPr/>
        <a:lstStyle/>
        <a:p>
          <a:r>
            <a:rPr kumimoji="1" lang="ja-JP" altLang="en-US" dirty="0"/>
            <a:t>オーディオコンプレッション：不要</a:t>
          </a:r>
          <a:r>
            <a:rPr kumimoji="1" lang="en-US" altLang="ja-JP" dirty="0"/>
            <a:t>(</a:t>
          </a:r>
          <a:r>
            <a:rPr kumimoji="1" lang="ja-JP" altLang="en-US" dirty="0"/>
            <a:t>未使用</a:t>
          </a:r>
          <a:r>
            <a:rPr kumimoji="1" lang="en-US" altLang="ja-JP" dirty="0"/>
            <a:t>)</a:t>
          </a:r>
          <a:endParaRPr kumimoji="1" lang="ja-JP" altLang="en-US" dirty="0"/>
        </a:p>
      </dgm:t>
    </dgm:pt>
    <dgm:pt modelId="{78491A92-A547-4B70-A0A9-D31AAE6DBECC}" type="parTrans" cxnId="{3F2620FB-140E-4A6A-80F8-F10A52B92B54}">
      <dgm:prSet/>
      <dgm:spPr/>
      <dgm:t>
        <a:bodyPr/>
        <a:lstStyle/>
        <a:p>
          <a:endParaRPr kumimoji="1" lang="ja-JP" altLang="en-US"/>
        </a:p>
      </dgm:t>
    </dgm:pt>
    <dgm:pt modelId="{9664EAD4-80C6-4687-805A-6C4171E35DB1}" type="sibTrans" cxnId="{3F2620FB-140E-4A6A-80F8-F10A52B92B54}">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1">
        <dgm:presLayoutVars>
          <dgm:chMax val="0"/>
          <dgm:bulletEnabled val="1"/>
        </dgm:presLayoutVars>
      </dgm:prSet>
      <dgm:spPr/>
    </dgm:pt>
    <dgm:pt modelId="{93F66D34-7FE1-42B8-9C33-0F69801F2595}" type="pres">
      <dgm:prSet presAssocID="{E67727DC-9E2B-4FDD-996C-2B012900E4FF}" presName="childText" presStyleLbl="revTx" presStyleIdx="0" presStyleCnt="1">
        <dgm:presLayoutVars>
          <dgm:bulletEnabled val="1"/>
        </dgm:presLayoutVars>
      </dgm:prSet>
      <dgm:spPr/>
    </dgm:pt>
  </dgm:ptLst>
  <dgm:cxnLst>
    <dgm:cxn modelId="{40C81F0A-7CE2-47D4-A712-DDFEB91347F8}" srcId="{E67727DC-9E2B-4FDD-996C-2B012900E4FF}" destId="{916597E0-F118-4360-BF71-19EBAC3ADFAE}" srcOrd="6" destOrd="0" parTransId="{5833347F-0717-4A59-8B2C-9ECE6A6AABEB}" sibTransId="{EA4447F0-6B7D-4535-81BD-9262468C47FD}"/>
    <dgm:cxn modelId="{1358A310-176C-49B1-8413-7BB26EF68D7A}" type="presOf" srcId="{812D7FD1-67E2-4EB9-9E2C-E15279968985}" destId="{93F66D34-7FE1-42B8-9C33-0F69801F2595}" srcOrd="0" destOrd="11" presId="urn:microsoft.com/office/officeart/2005/8/layout/vList2"/>
    <dgm:cxn modelId="{1E0AFE27-C00E-41C9-B780-42EA91446ED6}" srcId="{E67727DC-9E2B-4FDD-996C-2B012900E4FF}" destId="{0B037A44-E269-4FA2-A50A-B24883F37535}" srcOrd="5" destOrd="0" parTransId="{86EB8973-7687-47CA-AA08-6F2783D3E3DF}" sibTransId="{6BF4971A-AC00-4CCF-9F10-915AF08959B4}"/>
    <dgm:cxn modelId="{73E31D2D-EB65-4FC9-A2CE-A329B98161B2}" type="presOf" srcId="{E67727DC-9E2B-4FDD-996C-2B012900E4FF}" destId="{6E626212-DCEC-4644-9115-7AAA12D2738A}" srcOrd="0" destOrd="0" presId="urn:microsoft.com/office/officeart/2005/8/layout/vList2"/>
    <dgm:cxn modelId="{2A48763D-11DC-43E6-9501-6D2007A64433}" type="presOf" srcId="{C744D83C-186A-49AF-9BED-6BAADB93374B}" destId="{93F66D34-7FE1-42B8-9C33-0F69801F2595}" srcOrd="0" destOrd="7" presId="urn:microsoft.com/office/officeart/2005/8/layout/vList2"/>
    <dgm:cxn modelId="{3274D93F-ADCF-45C0-B9A0-D5276C4EE568}" type="presOf" srcId="{DD1A37B9-C21E-4B34-92BA-583EF310514B}" destId="{93F66D34-7FE1-42B8-9C33-0F69801F2595}" srcOrd="0" destOrd="9" presId="urn:microsoft.com/office/officeart/2005/8/layout/vList2"/>
    <dgm:cxn modelId="{6EC78443-5059-412D-8E60-0ADC20FA450E}" type="presOf" srcId="{996D1300-A1AB-4334-9BA2-C9A559BE1789}" destId="{93F66D34-7FE1-42B8-9C33-0F69801F2595}" srcOrd="0" destOrd="8"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C1231B4A-4380-4A3F-AB3F-1D59347034A2}" srcId="{E67727DC-9E2B-4FDD-996C-2B012900E4FF}" destId="{DD1A37B9-C21E-4B34-92BA-583EF310514B}" srcOrd="9" destOrd="0" parTransId="{68ABC0D6-298E-4C21-88DA-C0ECB07B7998}" sibTransId="{CAF6B9FB-222B-430F-A192-D1BAEEAE7BF0}"/>
    <dgm:cxn modelId="{0776196C-078F-4742-B030-DEF10B0E31A9}" type="presOf" srcId="{0B037A44-E269-4FA2-A50A-B24883F37535}" destId="{93F66D34-7FE1-42B8-9C33-0F69801F2595}" srcOrd="0" destOrd="5" presId="urn:microsoft.com/office/officeart/2005/8/layout/vList2"/>
    <dgm:cxn modelId="{BEA09C4C-7F92-40E8-A9FF-6798CF8036DA}" type="presOf" srcId="{464A9F15-274A-4FE5-B6DF-F0A78DE099EF}" destId="{93F66D34-7FE1-42B8-9C33-0F69801F2595}" srcOrd="0" destOrd="3" presId="urn:microsoft.com/office/officeart/2005/8/layout/vList2"/>
    <dgm:cxn modelId="{A5218A75-FCEA-4217-B724-D8DAF3F2C496}" srcId="{E67727DC-9E2B-4FDD-996C-2B012900E4FF}" destId="{E4C0E8B7-58FB-4AA0-81F9-4BBF619B0D5A}" srcOrd="2" destOrd="0" parTransId="{2C1DD340-AE50-41EC-B441-A30AF6FBD887}" sibTransId="{B9C2419B-90DD-4730-BB16-0004033DD6E7}"/>
    <dgm:cxn modelId="{93DEB658-D5D8-45F6-A624-2DC5C0A13672}" type="presOf" srcId="{A9800A9B-CFEA-479C-A8F3-A57D98B2E01A}" destId="{93F66D34-7FE1-42B8-9C33-0F69801F2595}" srcOrd="0" destOrd="0" presId="urn:microsoft.com/office/officeart/2005/8/layout/vList2"/>
    <dgm:cxn modelId="{569E887A-20B1-40F1-8AC2-AA135D35CE22}" type="presOf" srcId="{6AC61909-4956-430C-8B61-6C02A9860927}" destId="{93F66D34-7FE1-42B8-9C33-0F69801F2595}" srcOrd="0" destOrd="4" presId="urn:microsoft.com/office/officeart/2005/8/layout/vList2"/>
    <dgm:cxn modelId="{FA90FF5A-ECC7-4725-80B2-D50498BD1135}" srcId="{E67727DC-9E2B-4FDD-996C-2B012900E4FF}" destId="{C744D83C-186A-49AF-9BED-6BAADB93374B}" srcOrd="7" destOrd="0" parTransId="{2A9EB4D9-7912-4B15-95DF-9AC1BE665098}" sibTransId="{49A89B59-EDB9-4B29-90E3-ACCFB949A35E}"/>
    <dgm:cxn modelId="{2917B280-5CCF-4E99-BDA4-B03C99EF7C81}" type="presOf" srcId="{9A5C43F9-A061-4EE6-83E3-9339692E4A5E}" destId="{93F66D34-7FE1-42B8-9C33-0F69801F2595}" srcOrd="0" destOrd="1" presId="urn:microsoft.com/office/officeart/2005/8/layout/vList2"/>
    <dgm:cxn modelId="{5ABBC784-1C5A-4E6D-8C29-1D5E9353C1F3}" type="presOf" srcId="{E4C0E8B7-58FB-4AA0-81F9-4BBF619B0D5A}" destId="{93F66D34-7FE1-42B8-9C33-0F69801F2595}" srcOrd="0" destOrd="2" presId="urn:microsoft.com/office/officeart/2005/8/layout/vList2"/>
    <dgm:cxn modelId="{AAA48F9B-2875-4FBD-857A-F8A410E2846A}" srcId="{E67727DC-9E2B-4FDD-996C-2B012900E4FF}" destId="{DE1E623A-FA8C-493C-8107-40C3E33C2079}" srcOrd="10" destOrd="0" parTransId="{A0BCEADA-3A06-45B7-B949-97A364A3738F}" sibTransId="{282C8BC6-2C8E-4587-8D82-CBB9F61C4617}"/>
    <dgm:cxn modelId="{C41819A5-F592-4F74-A765-0622B7A7C130}" srcId="{E67727DC-9E2B-4FDD-996C-2B012900E4FF}" destId="{812D7FD1-67E2-4EB9-9E2C-E15279968985}" srcOrd="11" destOrd="0" parTransId="{BCCB3D8E-868E-4207-977F-D9A541C477E1}" sibTransId="{790E7327-6C03-47A8-AE65-434FC17BD3F7}"/>
    <dgm:cxn modelId="{9F14D7A8-14E7-4497-8367-99D27CF09FEC}" srcId="{E67727DC-9E2B-4FDD-996C-2B012900E4FF}" destId="{9A5C43F9-A061-4EE6-83E3-9339692E4A5E}" srcOrd="1" destOrd="0" parTransId="{A7282CE4-4972-453F-AD99-007C025E529C}" sibTransId="{0025E945-22B7-45DB-A9BB-D4EE2E32FA71}"/>
    <dgm:cxn modelId="{0D2544B4-8196-4754-BA5D-08EE17F43572}" srcId="{E67727DC-9E2B-4FDD-996C-2B012900E4FF}" destId="{996D1300-A1AB-4334-9BA2-C9A559BE1789}" srcOrd="8" destOrd="0" parTransId="{88FD9923-106E-4E12-84EB-CBC2B7600BD7}" sibTransId="{8D28999F-4DE8-4315-A45E-661CC996A37B}"/>
    <dgm:cxn modelId="{3B03D0BF-3A06-4EBB-8C23-2EB8F2366DB8}" type="presOf" srcId="{916597E0-F118-4360-BF71-19EBAC3ADFAE}" destId="{93F66D34-7FE1-42B8-9C33-0F69801F2595}" srcOrd="0" destOrd="6" presId="urn:microsoft.com/office/officeart/2005/8/layout/vList2"/>
    <dgm:cxn modelId="{D65722CF-D3F1-4427-880D-20B0FBCBD935}" type="presOf" srcId="{DE1E623A-FA8C-493C-8107-40C3E33C2079}" destId="{93F66D34-7FE1-42B8-9C33-0F69801F2595}" srcOrd="0" destOrd="10" presId="urn:microsoft.com/office/officeart/2005/8/layout/vList2"/>
    <dgm:cxn modelId="{46A652CF-053A-4386-9B35-0E0FC38D0695}" srcId="{E67727DC-9E2B-4FDD-996C-2B012900E4FF}" destId="{464A9F15-274A-4FE5-B6DF-F0A78DE099EF}" srcOrd="3" destOrd="0" parTransId="{2FEDDF74-FCA6-4260-845A-7C8A70F5260A}" sibTransId="{E7E6AB86-2BE0-4032-BFE1-FC0402A94F1F}"/>
    <dgm:cxn modelId="{D3F49FD9-90FF-4CDE-BA87-45F30600B933}" srcId="{E6476B62-BF46-4153-B2BE-BA650D74EE70}" destId="{E67727DC-9E2B-4FDD-996C-2B012900E4FF}" srcOrd="0" destOrd="0" parTransId="{A8D9A383-6F0E-42B6-A82D-E8946905B8C7}" sibTransId="{72FD8DA0-43AF-4D5B-85F3-874324F387DA}"/>
    <dgm:cxn modelId="{151289F7-B7B8-44A7-A93B-43B738DC7C4A}" type="presOf" srcId="{E6476B62-BF46-4153-B2BE-BA650D74EE70}" destId="{8FAB83EE-7D0A-4ABD-8133-3B763A6D7BAA}" srcOrd="0" destOrd="0" presId="urn:microsoft.com/office/officeart/2005/8/layout/vList2"/>
    <dgm:cxn modelId="{3F2620FB-140E-4A6A-80F8-F10A52B92B54}" srcId="{E67727DC-9E2B-4FDD-996C-2B012900E4FF}" destId="{6AC61909-4956-430C-8B61-6C02A9860927}" srcOrd="4" destOrd="0" parTransId="{78491A92-A547-4B70-A0A9-D31AAE6DBECC}" sibTransId="{9664EAD4-80C6-4687-805A-6C4171E35DB1}"/>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オンライン･リザルト･システム</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ＲＳ、ＪＳ、ＤＯ、ＶＣとをネットワークで接続し、レフェリー</a:t>
          </a:r>
          <a:r>
            <a:rPr kumimoji="1" lang="en-US" altLang="ja-JP" sz="1700" dirty="0"/>
            <a:t>/</a:t>
          </a:r>
          <a:r>
            <a:rPr kumimoji="1" lang="ja-JP" altLang="en-US" sz="1700" dirty="0"/>
            <a:t>ジャッジの採点、ＴＰによる認定など、すべてのデータ処理をオンライン</a:t>
          </a:r>
          <a:r>
            <a:rPr kumimoji="1" lang="en-US" altLang="ja-JP" sz="1700" dirty="0"/>
            <a:t>(</a:t>
          </a:r>
          <a:r>
            <a:rPr kumimoji="1" lang="ja-JP" altLang="en-US" sz="1700" dirty="0"/>
            <a:t>ネットワークで相互通信が可能な状態</a:t>
          </a:r>
          <a:r>
            <a:rPr kumimoji="1" lang="en-US" altLang="ja-JP" sz="1700" dirty="0"/>
            <a:t>)</a:t>
          </a:r>
          <a:r>
            <a:rPr kumimoji="1" lang="ja-JP" altLang="en-US" sz="1700" dirty="0"/>
            <a:t>で行い成績処理を行うことを意味する言葉です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オフライン･リザルト･システム</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ＲＳだけで成績処理を行う使い方を意味する言葉です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C2436EC5-B99E-408D-893B-A20153ADAE59}">
      <dgm:prSet phldrT="[テキスト]"/>
      <dgm:spPr/>
      <dgm:t>
        <a:bodyPr/>
        <a:lstStyle/>
        <a:p>
          <a:r>
            <a:rPr kumimoji="1" lang="ja-JP" altLang="en-US" dirty="0"/>
            <a:t>テクニカル･オフィシャルによって認定された要素や減点、レフェリー</a:t>
          </a:r>
          <a:r>
            <a:rPr kumimoji="1" lang="en-US" altLang="ja-JP" dirty="0"/>
            <a:t>/</a:t>
          </a:r>
          <a:r>
            <a:rPr kumimoji="1" lang="ja-JP" altLang="en-US" dirty="0"/>
            <a:t>ジャッジによって採点されたＧＯＥやＰＣＳ、減点などのデータは、すべて手作業でＲＳに登録されます</a:t>
          </a:r>
        </a:p>
      </dgm:t>
    </dgm:pt>
    <dgm:pt modelId="{B690D423-BBF8-473E-A5A4-41FAE3B7E534}" type="parTrans" cxnId="{D5DC1E26-1AA4-4184-AB35-FD777F10E8AE}">
      <dgm:prSet/>
      <dgm:spPr/>
      <dgm:t>
        <a:bodyPr/>
        <a:lstStyle/>
        <a:p>
          <a:endParaRPr kumimoji="1" lang="ja-JP" altLang="en-US"/>
        </a:p>
      </dgm:t>
    </dgm:pt>
    <dgm:pt modelId="{D8054FF2-FB48-44AF-ACA0-E17345EC8443}" type="sibTrans" cxnId="{D5DC1E26-1AA4-4184-AB35-FD777F10E8AE}">
      <dgm:prSet/>
      <dgm:spPr/>
      <dgm:t>
        <a:bodyPr/>
        <a:lstStyle/>
        <a:p>
          <a:endParaRPr kumimoji="1" lang="ja-JP" altLang="en-US"/>
        </a:p>
      </dgm:t>
    </dgm:pt>
    <dgm:pt modelId="{A29A0184-DE0D-42D3-AF16-9D296D1C5FF7}">
      <dgm:prSet phldrT="[テキスト]"/>
      <dgm:spPr/>
      <dgm:t>
        <a:bodyPr/>
        <a:lstStyle/>
        <a:p>
          <a:r>
            <a:rPr kumimoji="1" lang="ja-JP" altLang="en-US" sz="1700" dirty="0"/>
            <a:t>オンライン･システムの運用には「</a:t>
          </a:r>
          <a:r>
            <a:rPr kumimoji="1" lang="ja-JP" altLang="en-US" sz="1700" dirty="0">
              <a:effectLst>
                <a:outerShdw blurRad="38100" dist="38100" dir="2700000" algn="tl">
                  <a:srgbClr val="000000">
                    <a:alpha val="43137"/>
                  </a:srgbClr>
                </a:outerShdw>
              </a:effectLst>
            </a:rPr>
            <a:t>オンライン･システム管理者</a:t>
          </a:r>
          <a:r>
            <a:rPr kumimoji="1" lang="ja-JP" altLang="en-US" sz="1700" dirty="0"/>
            <a:t>」の資格が必要です</a:t>
          </a:r>
        </a:p>
      </dgm:t>
    </dgm:pt>
    <dgm:pt modelId="{9D5648C0-5C40-4F8A-8756-C3FADFE31DCA}" type="parTrans" cxnId="{34F9371D-BAE6-463D-B6A3-18B9647E2AD0}">
      <dgm:prSet/>
      <dgm:spPr/>
      <dgm:t>
        <a:bodyPr/>
        <a:lstStyle/>
        <a:p>
          <a:endParaRPr kumimoji="1" lang="ja-JP" altLang="en-US"/>
        </a:p>
      </dgm:t>
    </dgm:pt>
    <dgm:pt modelId="{3F8869CF-0D31-4ABC-90FD-0298C71E8402}" type="sibTrans" cxnId="{34F9371D-BAE6-463D-B6A3-18B9647E2AD0}">
      <dgm:prSet/>
      <dgm:spPr/>
      <dgm:t>
        <a:bodyPr/>
        <a:lstStyle/>
        <a:p>
          <a:endParaRPr kumimoji="1" lang="ja-JP" altLang="en-US"/>
        </a:p>
      </dgm:t>
    </dgm:pt>
    <dgm:pt modelId="{D160B52E-7AF5-45B5-B906-9F67E567856C}">
      <dgm:prSet phldrT="[テキスト]"/>
      <dgm:spPr/>
      <dgm:t>
        <a:bodyPr/>
        <a:lstStyle/>
        <a:p>
          <a:r>
            <a:rPr kumimoji="1" lang="ja-JP" altLang="en-US" dirty="0"/>
            <a:t>オフライン･システムの運用には「</a:t>
          </a:r>
          <a:r>
            <a:rPr kumimoji="1" lang="ja-JP" altLang="en-US" dirty="0">
              <a:effectLst>
                <a:outerShdw blurRad="38100" dist="38100" dir="2700000" algn="tl">
                  <a:srgbClr val="000000">
                    <a:alpha val="43137"/>
                  </a:srgbClr>
                </a:outerShdw>
              </a:effectLst>
            </a:rPr>
            <a:t>オフライン･システム管理者</a:t>
          </a:r>
          <a:r>
            <a:rPr kumimoji="1" lang="ja-JP" altLang="en-US" dirty="0"/>
            <a:t>」の資格が必要です</a:t>
          </a:r>
        </a:p>
      </dgm:t>
    </dgm:pt>
    <dgm:pt modelId="{15318BBE-5A58-479B-9918-8721D9D38B3A}" type="parTrans" cxnId="{D8C2BED9-C97C-475D-8229-D9DF2E24AE6A}">
      <dgm:prSet/>
      <dgm:spPr/>
    </dgm:pt>
    <dgm:pt modelId="{9BDD738C-18F9-4C8E-8BA4-D5E4089722C3}" type="sibTrans" cxnId="{D8C2BED9-C97C-475D-8229-D9DF2E24AE6A}">
      <dgm:prSet/>
      <dgm:spPr/>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34F9371D-BAE6-463D-B6A3-18B9647E2AD0}" srcId="{48E9F36D-18A0-4C40-8F9A-4867EE06F29B}" destId="{A29A0184-DE0D-42D3-AF16-9D296D1C5FF7}" srcOrd="1" destOrd="0" parTransId="{9D5648C0-5C40-4F8A-8756-C3FADFE31DCA}" sibTransId="{3F8869CF-0D31-4ABC-90FD-0298C71E8402}"/>
    <dgm:cxn modelId="{4343B51F-7005-4044-876C-11D419432EDA}" srcId="{48E9F36D-18A0-4C40-8F9A-4867EE06F29B}" destId="{B6017B60-7DF4-4156-B10E-DCC3C606B5EB}" srcOrd="0" destOrd="0" parTransId="{356B93FC-C84D-4DFB-AA05-143FF20E9BED}" sibTransId="{79499CC6-3CD0-4E2E-AD3F-F7F2F7D69842}"/>
    <dgm:cxn modelId="{D5DC1E26-1AA4-4184-AB35-FD777F10E8AE}" srcId="{E67727DC-9E2B-4FDD-996C-2B012900E4FF}" destId="{C2436EC5-B99E-408D-893B-A20153ADAE59}" srcOrd="1" destOrd="0" parTransId="{B690D423-BBF8-473E-A5A4-41FAE3B7E534}" sibTransId="{D8054FF2-FB48-44AF-ACA0-E17345EC8443}"/>
    <dgm:cxn modelId="{BFDAE72A-2986-4030-9242-4A7E47A6E0FE}" type="presOf" srcId="{D160B52E-7AF5-45B5-B906-9F67E567856C}" destId="{93F66D34-7FE1-42B8-9C33-0F69801F2595}" srcOrd="0" destOrd="2" presId="urn:microsoft.com/office/officeart/2005/8/layout/vList2"/>
    <dgm:cxn modelId="{73E31D2D-EB65-4FC9-A2CE-A329B98161B2}" type="presOf" srcId="{E67727DC-9E2B-4FDD-996C-2B012900E4FF}" destId="{6E626212-DCEC-4644-9115-7AAA12D2738A}"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1EFA7E88-D57A-4453-B21C-D2C1B65082DF}" type="presOf" srcId="{C2436EC5-B99E-408D-893B-A20153ADAE59}" destId="{93F66D34-7FE1-42B8-9C33-0F69801F2595}" srcOrd="0" destOrd="1" presId="urn:microsoft.com/office/officeart/2005/8/layout/vList2"/>
    <dgm:cxn modelId="{E1537A9F-36CC-4E0F-8AD7-F56BEDE68538}" type="presOf" srcId="{A29A0184-DE0D-42D3-AF16-9D296D1C5FF7}" destId="{7546E620-BCEF-4D1D-B363-CD4B37BE28B4}" srcOrd="0" destOrd="1"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D8C2BED9-C97C-475D-8229-D9DF2E24AE6A}" srcId="{E67727DC-9E2B-4FDD-996C-2B012900E4FF}" destId="{D160B52E-7AF5-45B5-B906-9F67E567856C}" srcOrd="2" destOrd="0" parTransId="{15318BBE-5A58-479B-9918-8721D9D38B3A}" sibTransId="{9BDD738C-18F9-4C8E-8BA4-D5E4089722C3}"/>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競技会参加申込サイト</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地方競技会の開催情報を登録し、その大会の参加申し込みを受け付けるサイト</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8E492D4B-0B2B-4181-98DA-4B7F72274009}">
      <dgm:prSet phldrT="[テキスト]"/>
      <dgm:spPr/>
      <dgm:t>
        <a:bodyPr/>
        <a:lstStyle/>
        <a:p>
          <a:r>
            <a:rPr kumimoji="1" lang="ja-JP" altLang="en-US" sz="1800" dirty="0"/>
            <a:t>地方大会の大会要項、同意書、スケジュールなどを掲載するためのサイト</a:t>
          </a:r>
        </a:p>
      </dgm:t>
    </dgm:pt>
    <dgm:pt modelId="{0B9ED680-6876-4B15-B466-7FFE85B18419}" type="parTrans" cxnId="{97F4ED30-928F-4DAD-BF61-AC5E82780E03}">
      <dgm:prSet/>
      <dgm:spPr/>
      <dgm:t>
        <a:bodyPr/>
        <a:lstStyle/>
        <a:p>
          <a:endParaRPr kumimoji="1" lang="ja-JP" altLang="en-US"/>
        </a:p>
      </dgm:t>
    </dgm:pt>
    <dgm:pt modelId="{B7513152-E0D1-46AD-BF43-1495E68AED52}" type="sibTrans" cxnId="{97F4ED30-928F-4DAD-BF61-AC5E82780E03}">
      <dgm:prSet/>
      <dgm:spPr/>
      <dgm:t>
        <a:bodyPr/>
        <a:lstStyle/>
        <a:p>
          <a:endParaRPr kumimoji="1" lang="ja-JP" altLang="en-US"/>
        </a:p>
      </dgm:t>
    </dgm:pt>
    <dgm:pt modelId="{E67727DC-9E2B-4FDD-996C-2B012900E4FF}">
      <dgm:prSet phldrT="[テキスト]"/>
      <dgm:spPr/>
      <dgm:t>
        <a:bodyPr/>
        <a:lstStyle/>
        <a:p>
          <a:r>
            <a:rPr kumimoji="1" lang="ja-JP" altLang="en-US" dirty="0"/>
            <a:t>フィギュア役職管理サイト</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en-US" altLang="ja-JP" dirty="0"/>
            <a:t>JSF</a:t>
          </a:r>
          <a:r>
            <a:rPr kumimoji="1" lang="ja-JP" altLang="en-US" dirty="0"/>
            <a:t>や各都道府県におけるフィギュアの役職</a:t>
          </a:r>
          <a:r>
            <a:rPr kumimoji="1" lang="en-US" altLang="ja-JP" dirty="0"/>
            <a:t>(</a:t>
          </a:r>
          <a:r>
            <a:rPr kumimoji="1" lang="ja-JP" altLang="en-US" dirty="0"/>
            <a:t>部長</a:t>
          </a:r>
          <a:r>
            <a:rPr kumimoji="1" lang="en-US" altLang="ja-JP" dirty="0"/>
            <a:t>/</a:t>
          </a:r>
          <a:r>
            <a:rPr kumimoji="1" lang="ja-JP" altLang="en-US" dirty="0"/>
            <a:t>副部長</a:t>
          </a:r>
          <a:r>
            <a:rPr kumimoji="1" lang="en-US" altLang="ja-JP" dirty="0"/>
            <a:t>/</a:t>
          </a:r>
          <a:r>
            <a:rPr kumimoji="1" lang="ja-JP" altLang="en-US" dirty="0"/>
            <a:t>総務・・・</a:t>
          </a:r>
          <a:r>
            <a:rPr kumimoji="1" lang="en-US" altLang="ja-JP" dirty="0"/>
            <a:t>)</a:t>
          </a:r>
          <a:r>
            <a:rPr kumimoji="1" lang="ja-JP" altLang="en-US" dirty="0"/>
            <a:t>をメンテナンスするサイト</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1732D222-E59E-44C6-BBFC-BE2B4962A607}">
      <dgm:prSet phldrT="[テキスト]"/>
      <dgm:spPr/>
      <dgm:t>
        <a:bodyPr/>
        <a:lstStyle/>
        <a:p>
          <a:r>
            <a:rPr kumimoji="1" lang="ja-JP" altLang="en-US" dirty="0"/>
            <a:t>地方大会情報掲載サイト</a:t>
          </a:r>
        </a:p>
      </dgm:t>
    </dgm:pt>
    <dgm:pt modelId="{EF727CBE-4EF9-4BDC-8F3E-AB1017372B35}" type="sibTrans" cxnId="{16F5F13B-2E15-4CC3-9808-3087656E8BD4}">
      <dgm:prSet/>
      <dgm:spPr/>
      <dgm:t>
        <a:bodyPr/>
        <a:lstStyle/>
        <a:p>
          <a:endParaRPr kumimoji="1" lang="ja-JP" altLang="en-US"/>
        </a:p>
      </dgm:t>
    </dgm:pt>
    <dgm:pt modelId="{09014A75-40E0-45AE-95CB-E9187ABC28C0}" type="parTrans" cxnId="{16F5F13B-2E15-4CC3-9808-3087656E8BD4}">
      <dgm:prSet/>
      <dgm:spPr/>
      <dgm:t>
        <a:bodyPr/>
        <a:lstStyle/>
        <a:p>
          <a:endParaRPr kumimoji="1" lang="ja-JP" altLang="en-US"/>
        </a:p>
      </dgm:t>
    </dgm:pt>
    <dgm:pt modelId="{A10FF322-C877-4322-B3F9-5B8DAC845BC1}">
      <dgm:prSet phldrT="[テキスト]"/>
      <dgm:spPr/>
      <dgm:t>
        <a:bodyPr/>
        <a:lstStyle/>
        <a:p>
          <a:r>
            <a:rPr kumimoji="1" lang="ja-JP" altLang="en-US" sz="1800" dirty="0"/>
            <a:t>競技会終了後には大会成績を掲載します</a:t>
          </a:r>
        </a:p>
      </dgm:t>
    </dgm:pt>
    <dgm:pt modelId="{DDD27729-27D2-4385-9BF8-6F2CC4758568}" type="parTrans" cxnId="{9DFB6CFD-F34A-4C91-BD53-29CA58EC365F}">
      <dgm:prSet/>
      <dgm:spPr/>
      <dgm:t>
        <a:bodyPr/>
        <a:lstStyle/>
        <a:p>
          <a:endParaRPr kumimoji="1" lang="ja-JP" altLang="en-US"/>
        </a:p>
      </dgm:t>
    </dgm:pt>
    <dgm:pt modelId="{6FCFA040-58A4-42BF-847E-B0AE084B2EDD}" type="sibTrans" cxnId="{9DFB6CFD-F34A-4C91-BD53-29CA58EC365F}">
      <dgm:prSet/>
      <dgm:spPr/>
      <dgm:t>
        <a:bodyPr/>
        <a:lstStyle/>
        <a:p>
          <a:endParaRPr kumimoji="1" lang="ja-JP" altLang="en-US"/>
        </a:p>
      </dgm:t>
    </dgm:pt>
    <dgm:pt modelId="{D4937305-3D19-4427-A563-FEE5FA2DD0FC}">
      <dgm:prSet phldrT="[テキスト]"/>
      <dgm:spPr/>
      <dgm:t>
        <a:bodyPr/>
        <a:lstStyle/>
        <a:p>
          <a:r>
            <a:rPr kumimoji="1" lang="ja-JP" altLang="en-US" dirty="0"/>
            <a:t>事業担当者は大会情報掲載サイトの管理を行うことができます</a:t>
          </a:r>
        </a:p>
      </dgm:t>
    </dgm:pt>
    <dgm:pt modelId="{46F60E15-1A7F-44B8-BB07-001E58BB797E}" type="parTrans" cxnId="{DB896909-1898-498A-B3C8-24392E06B3BB}">
      <dgm:prSet/>
      <dgm:spPr/>
      <dgm:t>
        <a:bodyPr/>
        <a:lstStyle/>
        <a:p>
          <a:endParaRPr kumimoji="1" lang="ja-JP" altLang="en-US"/>
        </a:p>
      </dgm:t>
    </dgm:pt>
    <dgm:pt modelId="{07819E5F-F4D5-4E23-B777-EA526FD06076}" type="sibTrans" cxnId="{DB896909-1898-498A-B3C8-24392E06B3BB}">
      <dgm:prSet/>
      <dgm:spPr/>
      <dgm:t>
        <a:bodyPr/>
        <a:lstStyle/>
        <a:p>
          <a:endParaRPr kumimoji="1" lang="ja-JP" altLang="en-US"/>
        </a:p>
      </dgm:t>
    </dgm:pt>
    <dgm:pt modelId="{47264795-C34F-413F-AA22-B4C2D53AE07A}">
      <dgm:prSet phldrT="[テキスト]"/>
      <dgm:spPr/>
      <dgm:t>
        <a:bodyPr/>
        <a:lstStyle/>
        <a:p>
          <a:r>
            <a:rPr kumimoji="1" lang="ja-JP" altLang="en-US" sz="1700" dirty="0"/>
            <a:t>大会参加申込データはエクセルで利用、</a:t>
          </a:r>
          <a:r>
            <a:rPr kumimoji="1" lang="en-US" altLang="ja-JP" sz="1700" dirty="0"/>
            <a:t>XML</a:t>
          </a:r>
          <a:r>
            <a:rPr kumimoji="1" lang="ja-JP" altLang="en-US" sz="1700" dirty="0"/>
            <a:t>データはリザルトシステムで利用可能です</a:t>
          </a:r>
        </a:p>
      </dgm:t>
    </dgm:pt>
    <dgm:pt modelId="{6A04B89C-2CF2-4DDF-8BD7-9B83DD185315}" type="parTrans" cxnId="{544EC1A1-9836-4270-A483-09A1BAFB78AD}">
      <dgm:prSet/>
      <dgm:spPr/>
      <dgm:t>
        <a:bodyPr/>
        <a:lstStyle/>
        <a:p>
          <a:endParaRPr kumimoji="1" lang="ja-JP" altLang="en-US"/>
        </a:p>
      </dgm:t>
    </dgm:pt>
    <dgm:pt modelId="{B4102A20-A8FD-4D86-9594-F511A78174E2}" type="sibTrans" cxnId="{544EC1A1-9836-4270-A483-09A1BAFB78AD}">
      <dgm:prSet/>
      <dgm:spPr/>
      <dgm:t>
        <a:bodyPr/>
        <a:lstStyle/>
        <a:p>
          <a:endParaRPr kumimoji="1" lang="ja-JP" altLang="en-US"/>
        </a:p>
      </dgm:t>
    </dgm:pt>
    <dgm:pt modelId="{51DAAAA6-C665-47D8-8C6D-3E5554A89601}">
      <dgm:prSet phldrT="[テキスト]" custT="1"/>
      <dgm:spPr/>
      <dgm:t>
        <a:bodyPr/>
        <a:lstStyle/>
        <a:p>
          <a:r>
            <a:rPr kumimoji="1" lang="ja-JP" altLang="en-US" sz="1800" dirty="0"/>
            <a:t>関連</a:t>
          </a:r>
          <a:r>
            <a:rPr kumimoji="1" lang="en-US" altLang="ja-JP" sz="1800" dirty="0"/>
            <a:t>MyPage</a:t>
          </a:r>
          <a:r>
            <a:rPr kumimoji="1" lang="ja-JP" altLang="en-US" sz="1800" dirty="0"/>
            <a:t>からスマホアプリ</a:t>
          </a:r>
          <a:r>
            <a:rPr kumimoji="1" lang="en-US" altLang="ja-JP" sz="1800" dirty="0"/>
            <a:t>(Skating info)</a:t>
          </a:r>
          <a:r>
            <a:rPr kumimoji="1" lang="ja-JP" altLang="en-US" sz="1800" dirty="0"/>
            <a:t>に対してプッシュ通知を送信することができます。</a:t>
          </a:r>
          <a:br>
            <a:rPr kumimoji="1" lang="en-US" altLang="ja-JP" sz="1800" dirty="0"/>
          </a:br>
          <a:r>
            <a:rPr kumimoji="1" lang="ja-JP" altLang="en-US" sz="1800" b="1" dirty="0">
              <a:solidFill>
                <a:srgbClr val="FF0000"/>
              </a:solidFill>
            </a:rPr>
            <a:t>プッシュ通知は即時に通知する訳ではないので、送信後はしばらく時間をおいてから確認してください。</a:t>
          </a:r>
          <a:br>
            <a:rPr kumimoji="1" lang="en-US" altLang="ja-JP" sz="1800" b="1" dirty="0">
              <a:solidFill>
                <a:srgbClr val="FF0000"/>
              </a:solidFill>
            </a:rPr>
          </a:br>
          <a:r>
            <a:rPr kumimoji="1" lang="ja-JP" altLang="en-US" sz="1800" b="1" dirty="0">
              <a:solidFill>
                <a:srgbClr val="FF0000"/>
              </a:solidFill>
            </a:rPr>
            <a:t>また必要以上に多くのプッシュ通知を行うことは受信者に対して効果的ではない場合が多いことをご理解ください。</a:t>
          </a:r>
        </a:p>
      </dgm:t>
    </dgm:pt>
    <dgm:pt modelId="{6BA965A3-248C-4B62-8462-849AFA7DB7CF}" type="parTrans" cxnId="{5437BD18-C187-49D3-9B7E-3DEC957D8A6E}">
      <dgm:prSet/>
      <dgm:spPr/>
      <dgm:t>
        <a:bodyPr/>
        <a:lstStyle/>
        <a:p>
          <a:endParaRPr kumimoji="1" lang="ja-JP" altLang="en-US"/>
        </a:p>
      </dgm:t>
    </dgm:pt>
    <dgm:pt modelId="{0D2B1153-EA05-4A04-A886-D1359538C0A6}" type="sibTrans" cxnId="{5437BD18-C187-49D3-9B7E-3DEC957D8A6E}">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3">
        <dgm:presLayoutVars>
          <dgm:chMax val="0"/>
          <dgm:bulletEnabled val="1"/>
        </dgm:presLayoutVars>
      </dgm:prSet>
      <dgm:spPr/>
    </dgm:pt>
    <dgm:pt modelId="{93F66D34-7FE1-42B8-9C33-0F69801F2595}" type="pres">
      <dgm:prSet presAssocID="{E67727DC-9E2B-4FDD-996C-2B012900E4FF}" presName="childText" presStyleLbl="revTx" presStyleIdx="0" presStyleCnt="3">
        <dgm:presLayoutVars>
          <dgm:bulletEnabled val="1"/>
        </dgm:presLayoutVars>
      </dgm:prSet>
      <dgm:spPr/>
    </dgm:pt>
    <dgm:pt modelId="{6087F582-6733-4895-B192-FBB7ED0BC324}" type="pres">
      <dgm:prSet presAssocID="{48E9F36D-18A0-4C40-8F9A-4867EE06F29B}" presName="parentText" presStyleLbl="node1" presStyleIdx="1" presStyleCnt="3">
        <dgm:presLayoutVars>
          <dgm:chMax val="0"/>
          <dgm:bulletEnabled val="1"/>
        </dgm:presLayoutVars>
      </dgm:prSet>
      <dgm:spPr/>
    </dgm:pt>
    <dgm:pt modelId="{7546E620-BCEF-4D1D-B363-CD4B37BE28B4}" type="pres">
      <dgm:prSet presAssocID="{48E9F36D-18A0-4C40-8F9A-4867EE06F29B}" presName="childText" presStyleLbl="revTx" presStyleIdx="1" presStyleCnt="3">
        <dgm:presLayoutVars>
          <dgm:bulletEnabled val="1"/>
        </dgm:presLayoutVars>
      </dgm:prSet>
      <dgm:spPr/>
    </dgm:pt>
    <dgm:pt modelId="{A3BD6821-09CF-49A7-A58E-2886642FC5A3}" type="pres">
      <dgm:prSet presAssocID="{1732D222-E59E-44C6-BBFC-BE2B4962A607}" presName="parentText" presStyleLbl="node1" presStyleIdx="2" presStyleCnt="3">
        <dgm:presLayoutVars>
          <dgm:chMax val="0"/>
          <dgm:bulletEnabled val="1"/>
        </dgm:presLayoutVars>
      </dgm:prSet>
      <dgm:spPr/>
    </dgm:pt>
    <dgm:pt modelId="{C0CCDF93-9DF5-4998-9CBA-2052E20A233E}" type="pres">
      <dgm:prSet presAssocID="{1732D222-E59E-44C6-BBFC-BE2B4962A607}" presName="childText" presStyleLbl="revTx" presStyleIdx="2" presStyleCnt="3">
        <dgm:presLayoutVars>
          <dgm:bulletEnabled val="1"/>
        </dgm:presLayoutVars>
      </dgm:prSet>
      <dgm:spPr/>
    </dgm:pt>
  </dgm:ptLst>
  <dgm:cxnLst>
    <dgm:cxn modelId="{DB896909-1898-498A-B3C8-24392E06B3BB}" srcId="{E67727DC-9E2B-4FDD-996C-2B012900E4FF}" destId="{D4937305-3D19-4427-A563-FEE5FA2DD0FC}" srcOrd="1" destOrd="0" parTransId="{46F60E15-1A7F-44B8-BB07-001E58BB797E}" sibTransId="{07819E5F-F4D5-4E23-B777-EA526FD06076}"/>
    <dgm:cxn modelId="{5437BD18-C187-49D3-9B7E-3DEC957D8A6E}" srcId="{1732D222-E59E-44C6-BBFC-BE2B4962A607}" destId="{51DAAAA6-C665-47D8-8C6D-3E5554A89601}" srcOrd="2" destOrd="0" parTransId="{6BA965A3-248C-4B62-8462-849AFA7DB7CF}" sibTransId="{0D2B1153-EA05-4A04-A886-D1359538C0A6}"/>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97F4ED30-928F-4DAD-BF61-AC5E82780E03}" srcId="{1732D222-E59E-44C6-BBFC-BE2B4962A607}" destId="{8E492D4B-0B2B-4181-98DA-4B7F72274009}" srcOrd="0" destOrd="0" parTransId="{0B9ED680-6876-4B15-B466-7FFE85B18419}" sibTransId="{B7513152-E0D1-46AD-BF43-1495E68AED52}"/>
    <dgm:cxn modelId="{16F5F13B-2E15-4CC3-9808-3087656E8BD4}" srcId="{E6476B62-BF46-4153-B2BE-BA650D74EE70}" destId="{1732D222-E59E-44C6-BBFC-BE2B4962A607}" srcOrd="2" destOrd="0" parTransId="{09014A75-40E0-45AE-95CB-E9187ABC28C0}" sibTransId="{EF727CBE-4EF9-4BDC-8F3E-AB1017372B35}"/>
    <dgm:cxn modelId="{AA4A0D41-791B-41F3-9161-90FB8EA076C4}" type="presOf" srcId="{1732D222-E59E-44C6-BBFC-BE2B4962A607}" destId="{A3BD6821-09CF-49A7-A58E-2886642FC5A3}"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5EF0374A-260F-4B8C-8116-141CD722DA2A}" type="presOf" srcId="{A10FF322-C877-4322-B3F9-5B8DAC845BC1}" destId="{C0CCDF93-9DF5-4998-9CBA-2052E20A233E}" srcOrd="0" destOrd="1" presId="urn:microsoft.com/office/officeart/2005/8/layout/vList2"/>
    <dgm:cxn modelId="{82A64A52-C68A-455E-B7B7-D44698E6AB42}" type="presOf" srcId="{47264795-C34F-413F-AA22-B4C2D53AE07A}" destId="{7546E620-BCEF-4D1D-B363-CD4B37BE28B4}" srcOrd="0" destOrd="1" presId="urn:microsoft.com/office/officeart/2005/8/layout/vList2"/>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544EC1A1-9836-4270-A483-09A1BAFB78AD}" srcId="{48E9F36D-18A0-4C40-8F9A-4867EE06F29B}" destId="{47264795-C34F-413F-AA22-B4C2D53AE07A}" srcOrd="1" destOrd="0" parTransId="{6A04B89C-2CF2-4DDF-8BD7-9B83DD185315}" sibTransId="{B4102A20-A8FD-4D86-9594-F511A78174E2}"/>
    <dgm:cxn modelId="{62977EA5-3157-42D4-9CB7-CD6A422052DC}" type="presOf" srcId="{51DAAAA6-C665-47D8-8C6D-3E5554A89601}" destId="{C0CCDF93-9DF5-4998-9CBA-2052E20A233E}" srcOrd="0" destOrd="2" presId="urn:microsoft.com/office/officeart/2005/8/layout/vList2"/>
    <dgm:cxn modelId="{D033A0D5-BE9C-487F-9895-08DD4773F199}" type="presOf" srcId="{8E492D4B-0B2B-4181-98DA-4B7F72274009}" destId="{C0CCDF93-9DF5-4998-9CBA-2052E20A233E}" srcOrd="0" destOrd="0" presId="urn:microsoft.com/office/officeart/2005/8/layout/vList2"/>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86EB86E9-1AB5-486D-A6E0-684BAD6148FD}" type="presOf" srcId="{D4937305-3D19-4427-A563-FEE5FA2DD0FC}" destId="{93F66D34-7FE1-42B8-9C33-0F69801F2595}" srcOrd="0" destOrd="1" presId="urn:microsoft.com/office/officeart/2005/8/layout/vList2"/>
    <dgm:cxn modelId="{151289F7-B7B8-44A7-A93B-43B738DC7C4A}" type="presOf" srcId="{E6476B62-BF46-4153-B2BE-BA650D74EE70}" destId="{8FAB83EE-7D0A-4ABD-8133-3B763A6D7BAA}" srcOrd="0" destOrd="0" presId="urn:microsoft.com/office/officeart/2005/8/layout/vList2"/>
    <dgm:cxn modelId="{9DFB6CFD-F34A-4C91-BD53-29CA58EC365F}" srcId="{1732D222-E59E-44C6-BBFC-BE2B4962A607}" destId="{A10FF322-C877-4322-B3F9-5B8DAC845BC1}" srcOrd="1" destOrd="0" parTransId="{DDD27729-27D2-4385-9BF8-6F2CC4758568}" sibTransId="{6FCFA040-58A4-42BF-847E-B0AE084B2EDD}"/>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 modelId="{6D5913B4-24FC-4B15-BA44-B95DCA5C4C9F}" type="presParOf" srcId="{8FAB83EE-7D0A-4ABD-8133-3B763A6D7BAA}" destId="{A3BD6821-09CF-49A7-A58E-2886642FC5A3}" srcOrd="4" destOrd="0" presId="urn:microsoft.com/office/officeart/2005/8/layout/vList2"/>
    <dgm:cxn modelId="{60F45247-6114-431F-BE80-7ACDB0446DA2}" type="presParOf" srcId="{8FAB83EE-7D0A-4ABD-8133-3B763A6D7BAA}" destId="{C0CCDF93-9DF5-4998-9CBA-2052E20A233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レポート記入サイト</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ＪＳＦ主催大会および全国大会において、レフェリー、テクニカル･コントローラ、テクニカル･スペシャリストが競技会の終了後に提出するレポートを作成するためのサイト</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地方大会活動履歴登録サイト</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地方大会でのレフェリー、ジャッジ、テクニカル･オフィシャル、スタッフとしての活動履歴を登録します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B429D89F-0CBD-4CF3-9676-97EE411CFACA}">
      <dgm:prSet phldrT="[テキスト]"/>
      <dgm:spPr/>
      <dgm:t>
        <a:bodyPr/>
        <a:lstStyle/>
        <a:p>
          <a:r>
            <a:rPr kumimoji="1" lang="ja-JP" altLang="en-US" dirty="0"/>
            <a:t>国内審判員資格の申請時に参照されます</a:t>
          </a:r>
        </a:p>
      </dgm:t>
    </dgm:pt>
    <dgm:pt modelId="{C664FCDA-1CF2-4E18-A3D2-96107D3A6528}" type="parTrans" cxnId="{800B6166-AF5B-472E-8F59-19478F2A94BA}">
      <dgm:prSet/>
      <dgm:spPr/>
      <dgm:t>
        <a:bodyPr/>
        <a:lstStyle/>
        <a:p>
          <a:endParaRPr kumimoji="1" lang="ja-JP" altLang="en-US"/>
        </a:p>
      </dgm:t>
    </dgm:pt>
    <dgm:pt modelId="{C81C6076-BC69-4990-953A-8A4047A8508F}" type="sibTrans" cxnId="{800B6166-AF5B-472E-8F59-19478F2A94BA}">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800B6166-AF5B-472E-8F59-19478F2A94BA}" srcId="{E67727DC-9E2B-4FDD-996C-2B012900E4FF}" destId="{B429D89F-0CBD-4CF3-9676-97EE411CFACA}" srcOrd="1" destOrd="0" parTransId="{C664FCDA-1CF2-4E18-A3D2-96107D3A6528}" sibTransId="{C81C6076-BC69-4990-953A-8A4047A8508F}"/>
    <dgm:cxn modelId="{1CA3AB53-EF7F-494D-AC79-EDDA2271B87A}" type="presOf" srcId="{B6017B60-7DF4-4156-B10E-DCC3C606B5EB}" destId="{7546E620-BCEF-4D1D-B363-CD4B37BE28B4}" srcOrd="0" destOrd="0" presId="urn:microsoft.com/office/officeart/2005/8/layout/vList2"/>
    <dgm:cxn modelId="{DAA5AE75-8F23-47C2-94CB-3901A00C307D}" type="presOf" srcId="{B429D89F-0CBD-4CF3-9676-97EE411CFACA}" destId="{93F66D34-7FE1-42B8-9C33-0F69801F2595}" srcOrd="0" destOrd="1"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ＲＳでは個人情報を扱っています。</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選手名、登録番号、生年月日など個人に紐づく情報は全て個人情報です。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改正個人情報保護法が施行されています</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２０２０年６月１２日に公布された「個人情報の保護に関する法律等の一部を改正する法律」が２０２２年４月１日に施行されています。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264135C1-F912-4034-AD21-36538015E5E0}">
      <dgm:prSet phldrT="[テキスト]"/>
      <dgm:spPr/>
      <dgm:t>
        <a:bodyPr/>
        <a:lstStyle/>
        <a:p>
          <a:r>
            <a:rPr kumimoji="1" lang="ja-JP" altLang="en-US" sz="1700" dirty="0"/>
            <a:t>これらの情報を選手のマスターなどで確認できるケースがあり、それらを本人の許可なく別の用途に使用すること、また他人に漏らすことは違法です。</a:t>
          </a:r>
        </a:p>
      </dgm:t>
    </dgm:pt>
    <dgm:pt modelId="{4F6E993A-6823-4775-8C23-018C050DD441}" type="parTrans" cxnId="{34E3856F-EBEB-4209-81E3-C7297D9E5633}">
      <dgm:prSet/>
      <dgm:spPr/>
      <dgm:t>
        <a:bodyPr/>
        <a:lstStyle/>
        <a:p>
          <a:endParaRPr kumimoji="1" lang="ja-JP" altLang="en-US"/>
        </a:p>
      </dgm:t>
    </dgm:pt>
    <dgm:pt modelId="{DAF6086D-9822-4BB2-8B0D-3EE26E4B45A6}" type="sibTrans" cxnId="{34E3856F-EBEB-4209-81E3-C7297D9E5633}">
      <dgm:prSet/>
      <dgm:spPr/>
      <dgm:t>
        <a:bodyPr/>
        <a:lstStyle/>
        <a:p>
          <a:endParaRPr kumimoji="1" lang="ja-JP" altLang="en-US"/>
        </a:p>
      </dgm:t>
    </dgm:pt>
    <dgm:pt modelId="{E05144E7-9CE5-4289-B74E-325871A2958C}">
      <dgm:prSet phldrT="[テキスト]"/>
      <dgm:spPr/>
      <dgm:t>
        <a:bodyPr/>
        <a:lstStyle/>
        <a:p>
          <a:r>
            <a:rPr kumimoji="1" lang="ja-JP" altLang="en-US" sz="1700" dirty="0"/>
            <a:t>選手は自分の意思でエントリーしたんだからという勝手な理屈は法の前では何の根拠もありませんので十分にご注意ください。個人情報データベース等の不正流用に関しては</a:t>
          </a:r>
          <a:r>
            <a:rPr kumimoji="1" lang="en-US" altLang="ja-JP" sz="1700" dirty="0"/>
            <a:t>1</a:t>
          </a:r>
          <a:r>
            <a:rPr kumimoji="1" lang="ja-JP" altLang="en-US" sz="1700" dirty="0"/>
            <a:t>年以下の懲役または</a:t>
          </a:r>
          <a:r>
            <a:rPr kumimoji="1" lang="en-US" altLang="ja-JP" sz="1700" dirty="0"/>
            <a:t>50</a:t>
          </a:r>
          <a:r>
            <a:rPr kumimoji="1" lang="ja-JP" altLang="en-US" sz="1700" dirty="0"/>
            <a:t>万円以下の罰金と定められています</a:t>
          </a:r>
          <a:r>
            <a:rPr kumimoji="1" lang="en-US" altLang="ja-JP" sz="1700" dirty="0"/>
            <a:t>(</a:t>
          </a:r>
          <a:r>
            <a:rPr kumimoji="1" lang="ja-JP" altLang="en-US" sz="1700" dirty="0"/>
            <a:t>この部分に関しては旧法から変化なし</a:t>
          </a:r>
          <a:r>
            <a:rPr kumimoji="1" lang="en-US" altLang="ja-JP" sz="1700" dirty="0"/>
            <a:t>)</a:t>
          </a:r>
          <a:r>
            <a:rPr kumimoji="1" lang="ja-JP" altLang="en-US" sz="1700" dirty="0"/>
            <a:t>。措置命令違反に関しては</a:t>
          </a:r>
          <a:r>
            <a:rPr kumimoji="1" lang="en-US" altLang="ja-JP" sz="1700" dirty="0"/>
            <a:t>1</a:t>
          </a:r>
          <a:r>
            <a:rPr kumimoji="1" lang="ja-JP" altLang="en-US" sz="1700" dirty="0"/>
            <a:t>年以下の懲役または</a:t>
          </a:r>
          <a:r>
            <a:rPr kumimoji="1" lang="en-US" altLang="ja-JP" sz="1700" dirty="0"/>
            <a:t>100</a:t>
          </a:r>
          <a:r>
            <a:rPr kumimoji="1" lang="ja-JP" altLang="en-US" sz="1700" dirty="0"/>
            <a:t>万円以下の罰金に強化されています。</a:t>
          </a:r>
        </a:p>
      </dgm:t>
    </dgm:pt>
    <dgm:pt modelId="{BEAE6543-2861-4DE7-BDCB-241F92CD50FF}" type="parTrans" cxnId="{CCC90436-CE49-49F5-988C-A8D6FDF71A26}">
      <dgm:prSet/>
      <dgm:spPr/>
      <dgm:t>
        <a:bodyPr/>
        <a:lstStyle/>
        <a:p>
          <a:endParaRPr kumimoji="1" lang="ja-JP" altLang="en-US"/>
        </a:p>
      </dgm:t>
    </dgm:pt>
    <dgm:pt modelId="{9555520E-97D4-4940-959C-09D3D7B3021E}" type="sibTrans" cxnId="{CCC90436-CE49-49F5-988C-A8D6FDF71A26}">
      <dgm:prSet/>
      <dgm:spPr/>
      <dgm:t>
        <a:bodyPr/>
        <a:lstStyle/>
        <a:p>
          <a:endParaRPr kumimoji="1" lang="ja-JP" altLang="en-US"/>
        </a:p>
      </dgm:t>
    </dgm:pt>
    <dgm:pt modelId="{0101AFBB-0CEB-4A57-A510-2A602096C0B8}">
      <dgm:prSet phldrT="[テキスト]"/>
      <dgm:spPr/>
      <dgm:t>
        <a:bodyPr/>
        <a:lstStyle/>
        <a:p>
          <a:r>
            <a:rPr kumimoji="1" lang="ja-JP" altLang="en-US" dirty="0"/>
            <a:t>大きな改正ポイントは６つに集約されていますが、「本人の権利保護の強化」、「法令違反に対する罰則の強化」などでしょうか。</a:t>
          </a:r>
        </a:p>
      </dgm:t>
    </dgm:pt>
    <dgm:pt modelId="{277DBAC6-6C63-455E-98CA-8A2D54092806}" type="parTrans" cxnId="{32C5A3A9-A923-43FA-8241-430EC91C0CE6}">
      <dgm:prSet/>
      <dgm:spPr/>
      <dgm:t>
        <a:bodyPr/>
        <a:lstStyle/>
        <a:p>
          <a:endParaRPr kumimoji="1" lang="ja-JP" altLang="en-US"/>
        </a:p>
      </dgm:t>
    </dgm:pt>
    <dgm:pt modelId="{6707683B-8DF3-48CF-84F6-147AEEDD1223}" type="sibTrans" cxnId="{32C5A3A9-A923-43FA-8241-430EC91C0CE6}">
      <dgm:prSet/>
      <dgm:spPr/>
      <dgm:t>
        <a:bodyPr/>
        <a:lstStyle/>
        <a:p>
          <a:endParaRPr kumimoji="1" lang="ja-JP" altLang="en-US"/>
        </a:p>
      </dgm:t>
    </dgm:pt>
    <dgm:pt modelId="{495D5079-05EB-445A-B54C-1A9A9ACA17D3}">
      <dgm:prSet phldrT="[テキスト]"/>
      <dgm:spPr/>
      <dgm:t>
        <a:bodyPr/>
        <a:lstStyle/>
        <a:p>
          <a:r>
            <a:rPr kumimoji="1" lang="ja-JP" altLang="en-US" sz="1700" dirty="0"/>
            <a:t>その他肖像権など各種法令や条例などへの理解も必要です。</a:t>
          </a:r>
        </a:p>
      </dgm:t>
    </dgm:pt>
    <dgm:pt modelId="{337D46C8-C7C7-4981-AC37-3BDE0046E793}" type="parTrans" cxnId="{8168C3A2-DE25-4873-B404-A5F36AD80C81}">
      <dgm:prSet/>
      <dgm:spPr/>
      <dgm:t>
        <a:bodyPr/>
        <a:lstStyle/>
        <a:p>
          <a:endParaRPr kumimoji="1" lang="ja-JP" altLang="en-US"/>
        </a:p>
      </dgm:t>
    </dgm:pt>
    <dgm:pt modelId="{092829D8-8D64-48BD-95A5-E88853AA46AE}" type="sibTrans" cxnId="{8168C3A2-DE25-4873-B404-A5F36AD80C81}">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B854FC33-33B0-4743-9757-A2AE3D11AB75}" type="presOf" srcId="{E05144E7-9CE5-4289-B74E-325871A2958C}" destId="{7546E620-BCEF-4D1D-B363-CD4B37BE28B4}" srcOrd="0" destOrd="2" presId="urn:microsoft.com/office/officeart/2005/8/layout/vList2"/>
    <dgm:cxn modelId="{CCC90436-CE49-49F5-988C-A8D6FDF71A26}" srcId="{48E9F36D-18A0-4C40-8F9A-4867EE06F29B}" destId="{E05144E7-9CE5-4289-B74E-325871A2958C}" srcOrd="2" destOrd="0" parTransId="{BEAE6543-2861-4DE7-BDCB-241F92CD50FF}" sibTransId="{9555520E-97D4-4940-959C-09D3D7B3021E}"/>
    <dgm:cxn modelId="{6EC76838-FF20-4F7A-9331-CB97972F0974}" type="presOf" srcId="{0101AFBB-0CEB-4A57-A510-2A602096C0B8}" destId="{93F66D34-7FE1-42B8-9C33-0F69801F2595}" srcOrd="0" destOrd="1"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7E8C734B-5F06-4ABC-B6A5-27393C7F63E9}" type="presOf" srcId="{264135C1-F912-4034-AD21-36538015E5E0}" destId="{7546E620-BCEF-4D1D-B363-CD4B37BE28B4}" srcOrd="0" destOrd="1" presId="urn:microsoft.com/office/officeart/2005/8/layout/vList2"/>
    <dgm:cxn modelId="{34E3856F-EBEB-4209-81E3-C7297D9E5633}" srcId="{48E9F36D-18A0-4C40-8F9A-4867EE06F29B}" destId="{264135C1-F912-4034-AD21-36538015E5E0}" srcOrd="1" destOrd="0" parTransId="{4F6E993A-6823-4775-8C23-018C050DD441}" sibTransId="{DAF6086D-9822-4BB2-8B0D-3EE26E4B45A6}"/>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8168C3A2-DE25-4873-B404-A5F36AD80C81}" srcId="{48E9F36D-18A0-4C40-8F9A-4867EE06F29B}" destId="{495D5079-05EB-445A-B54C-1A9A9ACA17D3}" srcOrd="3" destOrd="0" parTransId="{337D46C8-C7C7-4981-AC37-3BDE0046E793}" sibTransId="{092829D8-8D64-48BD-95A5-E88853AA46AE}"/>
    <dgm:cxn modelId="{32C5A3A9-A923-43FA-8241-430EC91C0CE6}" srcId="{E67727DC-9E2B-4FDD-996C-2B012900E4FF}" destId="{0101AFBB-0CEB-4A57-A510-2A602096C0B8}" srcOrd="1" destOrd="0" parTransId="{277DBAC6-6C63-455E-98CA-8A2D54092806}" sibTransId="{6707683B-8DF3-48CF-84F6-147AEEDD1223}"/>
    <dgm:cxn modelId="{D3F49FD9-90FF-4CDE-BA87-45F30600B933}" srcId="{E6476B62-BF46-4153-B2BE-BA650D74EE70}" destId="{E67727DC-9E2B-4FDD-996C-2B012900E4FF}" srcOrd="0" destOrd="0" parTransId="{A8D9A383-6F0E-42B6-A82D-E8946905B8C7}" sibTransId="{72FD8DA0-43AF-4D5B-85F3-874324F387DA}"/>
    <dgm:cxn modelId="{41CCAFE0-AD70-4EB6-A226-28C8ED992D6E}" type="presOf" srcId="{495D5079-05EB-445A-B54C-1A9A9ACA17D3}" destId="{7546E620-BCEF-4D1D-B363-CD4B37BE28B4}" srcOrd="0" destOrd="3" presId="urn:microsoft.com/office/officeart/2005/8/layout/vList2"/>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en-US" altLang="ja-JP" dirty="0"/>
            <a:t>RS</a:t>
          </a:r>
          <a:r>
            <a:rPr kumimoji="1" lang="ja-JP" altLang="en-US" dirty="0"/>
            <a:t>のインストール</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ＲＳそのもののインストールは難しくないと思います。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en-US" altLang="ja-JP" dirty="0"/>
            <a:t>RS</a:t>
          </a:r>
          <a:r>
            <a:rPr kumimoji="1" lang="ja-JP" altLang="en-US" dirty="0"/>
            <a:t>のインストールの前準備</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ＲＳをインストールする前には必ずＳＱＬ Ｓｅｒｖｅｒをインストールする必要があります。ＳＱＬ Ｓｅｒｖｅｒはデータベースソフトで、ＲＳで使用する様々なデータの保管庫です。データの保管庫が無ければＲＳを運用することができません。</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264135C1-F912-4034-AD21-36538015E5E0}">
      <dgm:prSet phldrT="[テキスト]"/>
      <dgm:spPr/>
      <dgm:t>
        <a:bodyPr/>
        <a:lstStyle/>
        <a:p>
          <a:r>
            <a:rPr kumimoji="1" lang="ja-JP" altLang="en-US" sz="1700" dirty="0"/>
            <a:t>ＯＳのバージョンなどによりサポートサイトでのご案内と異なる画面が表示されるケースもあります。こういった場合にはインターネットなどでお調べいただき最適な方法でご準備ください。</a:t>
          </a:r>
        </a:p>
      </dgm:t>
    </dgm:pt>
    <dgm:pt modelId="{4F6E993A-6823-4775-8C23-018C050DD441}" type="parTrans" cxnId="{34E3856F-EBEB-4209-81E3-C7297D9E5633}">
      <dgm:prSet/>
      <dgm:spPr/>
      <dgm:t>
        <a:bodyPr/>
        <a:lstStyle/>
        <a:p>
          <a:endParaRPr kumimoji="1" lang="ja-JP" altLang="en-US"/>
        </a:p>
      </dgm:t>
    </dgm:pt>
    <dgm:pt modelId="{DAF6086D-9822-4BB2-8B0D-3EE26E4B45A6}" type="sibTrans" cxnId="{34E3856F-EBEB-4209-81E3-C7297D9E5633}">
      <dgm:prSet/>
      <dgm:spPr/>
      <dgm:t>
        <a:bodyPr/>
        <a:lstStyle/>
        <a:p>
          <a:endParaRPr kumimoji="1" lang="ja-JP" altLang="en-US"/>
        </a:p>
      </dgm:t>
    </dgm:pt>
    <dgm:pt modelId="{52A37B06-03CB-4975-8431-DA2F9D034F83}">
      <dgm:prSet phldrT="[テキスト]"/>
      <dgm:spPr/>
      <dgm:t>
        <a:bodyPr/>
        <a:lstStyle/>
        <a:p>
          <a:r>
            <a:rPr kumimoji="1" lang="ja-JP" altLang="en-US" dirty="0"/>
            <a:t>「ＲＳを新しいパソコンにインストールしたけど動かない」というお問い合わせの９５％以上が、ＳＱＬ Ｓｅｒｖｅｒのインストールを行っていないというケースです。こういったトラブルを回避するためにも、先にＳＱＬ Ｓｅｒｖｅｒのインストールをお勧めします。順番が逆になっても、正しくインストールされれば問題ありません。</a:t>
          </a:r>
        </a:p>
      </dgm:t>
    </dgm:pt>
    <dgm:pt modelId="{2FE2300C-A654-4D30-A92B-4C928013EB59}" type="parTrans" cxnId="{88ACCD94-ED07-4D57-8A9D-94F0FF39934C}">
      <dgm:prSet/>
      <dgm:spPr/>
      <dgm:t>
        <a:bodyPr/>
        <a:lstStyle/>
        <a:p>
          <a:endParaRPr kumimoji="1" lang="ja-JP" altLang="en-US"/>
        </a:p>
      </dgm:t>
    </dgm:pt>
    <dgm:pt modelId="{9F4FBCC4-95DA-431A-9BC0-0ABB0D65AC3A}" type="sibTrans" cxnId="{88ACCD94-ED07-4D57-8A9D-94F0FF39934C}">
      <dgm:prSet/>
      <dgm:spPr/>
      <dgm:t>
        <a:bodyPr/>
        <a:lstStyle/>
        <a:p>
          <a:endParaRPr kumimoji="1" lang="ja-JP" altLang="en-US"/>
        </a:p>
      </dgm:t>
    </dgm:pt>
    <dgm:pt modelId="{52AF94A3-376F-435B-B339-EBAA79FE8866}">
      <dgm:prSet phldrT="[テキスト]"/>
      <dgm:spPr/>
      <dgm:t>
        <a:bodyPr/>
        <a:lstStyle/>
        <a:p>
          <a:r>
            <a:rPr kumimoji="1" lang="ja-JP" altLang="en-US" sz="1700" dirty="0"/>
            <a:t>サポートサイトの情報もしっかり確認して、その他の設定も全て行ってください。</a:t>
          </a:r>
        </a:p>
      </dgm:t>
    </dgm:pt>
    <dgm:pt modelId="{BD3DAD58-4159-465E-8E20-97412E3B3B3B}" type="parTrans" cxnId="{8082B17A-EBAD-4EA4-A707-70B4D635387B}">
      <dgm:prSet/>
      <dgm:spPr/>
      <dgm:t>
        <a:bodyPr/>
        <a:lstStyle/>
        <a:p>
          <a:endParaRPr kumimoji="1" lang="ja-JP" altLang="en-US"/>
        </a:p>
      </dgm:t>
    </dgm:pt>
    <dgm:pt modelId="{4A573E7B-BE3E-4D3B-8AE2-028F3157F795}" type="sibTrans" cxnId="{8082B17A-EBAD-4EA4-A707-70B4D635387B}">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7E8C734B-5F06-4ABC-B6A5-27393C7F63E9}" type="presOf" srcId="{264135C1-F912-4034-AD21-36538015E5E0}" destId="{7546E620-BCEF-4D1D-B363-CD4B37BE28B4}" srcOrd="0" destOrd="2" presId="urn:microsoft.com/office/officeart/2005/8/layout/vList2"/>
    <dgm:cxn modelId="{34E3856F-EBEB-4209-81E3-C7297D9E5633}" srcId="{48E9F36D-18A0-4C40-8F9A-4867EE06F29B}" destId="{264135C1-F912-4034-AD21-36538015E5E0}" srcOrd="2" destOrd="0" parTransId="{4F6E993A-6823-4775-8C23-018C050DD441}" sibTransId="{DAF6086D-9822-4BB2-8B0D-3EE26E4B45A6}"/>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8082B17A-EBAD-4EA4-A707-70B4D635387B}" srcId="{48E9F36D-18A0-4C40-8F9A-4867EE06F29B}" destId="{52AF94A3-376F-435B-B339-EBAA79FE8866}" srcOrd="1" destOrd="0" parTransId="{BD3DAD58-4159-465E-8E20-97412E3B3B3B}" sibTransId="{4A573E7B-BE3E-4D3B-8AE2-028F3157F795}"/>
    <dgm:cxn modelId="{B08F0D94-D6B5-4394-80E3-FAD3B925CC4B}" type="presOf" srcId="{52AF94A3-376F-435B-B339-EBAA79FE8866}" destId="{7546E620-BCEF-4D1D-B363-CD4B37BE28B4}" srcOrd="0" destOrd="1" presId="urn:microsoft.com/office/officeart/2005/8/layout/vList2"/>
    <dgm:cxn modelId="{88ACCD94-ED07-4D57-8A9D-94F0FF39934C}" srcId="{E67727DC-9E2B-4FDD-996C-2B012900E4FF}" destId="{52A37B06-03CB-4975-8431-DA2F9D034F83}" srcOrd="1" destOrd="0" parTransId="{2FE2300C-A654-4D30-A92B-4C928013EB59}" sibTransId="{9F4FBCC4-95DA-431A-9BC0-0ABB0D65AC3A}"/>
    <dgm:cxn modelId="{9472E0A0-12F8-49AF-9AF4-54D8E055DAA0}" srcId="{E6476B62-BF46-4153-B2BE-BA650D74EE70}" destId="{48E9F36D-18A0-4C40-8F9A-4867EE06F29B}" srcOrd="1" destOrd="0" parTransId="{B1C9C803-FE45-4B62-A7A4-3B1CBDB83135}" sibTransId="{5F0E56B5-0C27-4073-8D16-953B7A32D549}"/>
    <dgm:cxn modelId="{05A1B5D2-9117-4854-A983-E47B4D90F425}" type="presOf" srcId="{52A37B06-03CB-4975-8431-DA2F9D034F83}" destId="{93F66D34-7FE1-42B8-9C33-0F69801F2595}" srcOrd="0" destOrd="1" presId="urn:microsoft.com/office/officeart/2005/8/layout/vList2"/>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リザルト･システムの起動とバージョンアップ</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en-US" altLang="ja-JP" sz="1700" dirty="0"/>
            <a:t>RS</a:t>
          </a:r>
          <a:r>
            <a:rPr kumimoji="1" lang="ja-JP" altLang="en-US" sz="1700" dirty="0"/>
            <a:t>プログラムや</a:t>
          </a:r>
          <a:r>
            <a:rPr kumimoji="1" lang="en-US" altLang="ja-JP" sz="1700" dirty="0"/>
            <a:t>SOV</a:t>
          </a:r>
          <a:r>
            <a:rPr kumimoji="1" lang="ja-JP" altLang="en-US" sz="1700" dirty="0"/>
            <a:t>データは頻繁に更新されています。</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en-US" altLang="ja-JP" dirty="0"/>
            <a:t>FX2SQL</a:t>
          </a:r>
          <a:r>
            <a:rPr kumimoji="1" lang="ja-JP" altLang="en-US" dirty="0"/>
            <a:t>サポートサイト</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公開情報は、</a:t>
          </a:r>
          <a:r>
            <a:rPr kumimoji="1" lang="en-US" altLang="ja-JP" dirty="0"/>
            <a:t>https://www.fx2sql.com/ </a:t>
          </a:r>
          <a:r>
            <a:rPr kumimoji="1" lang="ja-JP" altLang="en-US" dirty="0"/>
            <a:t>が全てです。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B429D89F-0CBD-4CF3-9676-97EE411CFACA}">
      <dgm:prSet phldrT="[テキスト]"/>
      <dgm:spPr/>
      <dgm:t>
        <a:bodyPr/>
        <a:lstStyle/>
        <a:p>
          <a:r>
            <a:rPr kumimoji="1" lang="ja-JP" altLang="en-US" dirty="0"/>
            <a:t>更に重要案内は公式</a:t>
          </a:r>
          <a:r>
            <a:rPr kumimoji="1" lang="en-US" altLang="ja-JP" dirty="0"/>
            <a:t>LINE</a:t>
          </a:r>
          <a:r>
            <a:rPr kumimoji="1" lang="ja-JP" altLang="en-US" dirty="0"/>
            <a:t>で発信されます。</a:t>
          </a:r>
          <a:r>
            <a:rPr kumimoji="1" lang="ja-JP" altLang="en-US" dirty="0">
              <a:solidFill>
                <a:srgbClr val="FF0000"/>
              </a:solidFill>
            </a:rPr>
            <a:t>メールマガジンは</a:t>
          </a:r>
          <a:r>
            <a:rPr kumimoji="1" lang="en-US" altLang="ja-JP" dirty="0">
              <a:solidFill>
                <a:srgbClr val="FF0000"/>
              </a:solidFill>
            </a:rPr>
            <a:t>2022</a:t>
          </a:r>
          <a:r>
            <a:rPr kumimoji="1" lang="ja-JP" altLang="en-US" dirty="0">
              <a:solidFill>
                <a:srgbClr val="FF0000"/>
              </a:solidFill>
            </a:rPr>
            <a:t>年</a:t>
          </a:r>
          <a:r>
            <a:rPr kumimoji="1" lang="en-US" altLang="ja-JP" dirty="0">
              <a:solidFill>
                <a:srgbClr val="FF0000"/>
              </a:solidFill>
            </a:rPr>
            <a:t>8</a:t>
          </a:r>
          <a:r>
            <a:rPr kumimoji="1" lang="ja-JP" altLang="en-US" dirty="0">
              <a:solidFill>
                <a:srgbClr val="FF0000"/>
              </a:solidFill>
            </a:rPr>
            <a:t>月末で終息</a:t>
          </a:r>
          <a:r>
            <a:rPr kumimoji="1" lang="ja-JP" altLang="en-US" dirty="0"/>
            <a:t>しました。</a:t>
          </a:r>
          <a:r>
            <a:rPr kumimoji="1" lang="en-US" altLang="ja-JP" dirty="0"/>
            <a:t>LINE</a:t>
          </a:r>
          <a:r>
            <a:rPr kumimoji="1" lang="ja-JP" altLang="en-US" dirty="0"/>
            <a:t>の加入方法は上記サポートサイトでご案内しています。</a:t>
          </a:r>
        </a:p>
      </dgm:t>
    </dgm:pt>
    <dgm:pt modelId="{C664FCDA-1CF2-4E18-A3D2-96107D3A6528}" type="parTrans" cxnId="{800B6166-AF5B-472E-8F59-19478F2A94BA}">
      <dgm:prSet/>
      <dgm:spPr/>
      <dgm:t>
        <a:bodyPr/>
        <a:lstStyle/>
        <a:p>
          <a:endParaRPr kumimoji="1" lang="ja-JP" altLang="en-US"/>
        </a:p>
      </dgm:t>
    </dgm:pt>
    <dgm:pt modelId="{C81C6076-BC69-4990-953A-8A4047A8508F}" type="sibTrans" cxnId="{800B6166-AF5B-472E-8F59-19478F2A94BA}">
      <dgm:prSet/>
      <dgm:spPr/>
      <dgm:t>
        <a:bodyPr/>
        <a:lstStyle/>
        <a:p>
          <a:endParaRPr kumimoji="1" lang="ja-JP" altLang="en-US"/>
        </a:p>
      </dgm:t>
    </dgm:pt>
    <dgm:pt modelId="{264135C1-F912-4034-AD21-36538015E5E0}">
      <dgm:prSet phldrT="[テキスト]"/>
      <dgm:spPr/>
      <dgm:t>
        <a:bodyPr/>
        <a:lstStyle/>
        <a:p>
          <a:r>
            <a:rPr kumimoji="1" lang="ja-JP" altLang="en-US" sz="1700" dirty="0"/>
            <a:t>それを自動で行ってくれるのが、「最新プログラム、コンポーネントのダウンロード」機能です。最低でも一ヶ月に一度は必ず実施してください。次に使う時にやれば良いはダメです。</a:t>
          </a:r>
        </a:p>
      </dgm:t>
    </dgm:pt>
    <dgm:pt modelId="{4F6E993A-6823-4775-8C23-018C050DD441}" type="parTrans" cxnId="{34E3856F-EBEB-4209-81E3-C7297D9E5633}">
      <dgm:prSet/>
      <dgm:spPr/>
      <dgm:t>
        <a:bodyPr/>
        <a:lstStyle/>
        <a:p>
          <a:endParaRPr kumimoji="1" lang="ja-JP" altLang="en-US"/>
        </a:p>
      </dgm:t>
    </dgm:pt>
    <dgm:pt modelId="{DAF6086D-9822-4BB2-8B0D-3EE26E4B45A6}" type="sibTrans" cxnId="{34E3856F-EBEB-4209-81E3-C7297D9E5633}">
      <dgm:prSet/>
      <dgm:spPr/>
      <dgm:t>
        <a:bodyPr/>
        <a:lstStyle/>
        <a:p>
          <a:endParaRPr kumimoji="1" lang="ja-JP" altLang="en-US"/>
        </a:p>
      </dgm:t>
    </dgm:pt>
    <dgm:pt modelId="{182CC461-C711-4628-B7ED-2148C10EBED7}">
      <dgm:prSet phldrT="[テキスト]"/>
      <dgm:spPr/>
      <dgm:t>
        <a:bodyPr/>
        <a:lstStyle/>
        <a:p>
          <a:r>
            <a:rPr kumimoji="1" lang="ja-JP" altLang="en-US" sz="1700" dirty="0"/>
            <a:t>更にこの機能を確実にするためには「ショートカットの追跡機能を無効化」です。サポートサイトをご覧ください。</a:t>
          </a:r>
        </a:p>
      </dgm:t>
    </dgm:pt>
    <dgm:pt modelId="{E01157DC-EE30-4C31-96F4-21EC05931842}" type="parTrans" cxnId="{17CDB172-D222-48F4-AD1E-EEB8BA63A019}">
      <dgm:prSet/>
      <dgm:spPr/>
      <dgm:t>
        <a:bodyPr/>
        <a:lstStyle/>
        <a:p>
          <a:endParaRPr kumimoji="1" lang="ja-JP" altLang="en-US"/>
        </a:p>
      </dgm:t>
    </dgm:pt>
    <dgm:pt modelId="{DC0C0B10-1BBB-46AF-B211-366734D3C911}" type="sibTrans" cxnId="{17CDB172-D222-48F4-AD1E-EEB8BA63A019}">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98B7D834-E47D-4637-890B-A273122A9497}" type="presOf" srcId="{182CC461-C711-4628-B7ED-2148C10EBED7}" destId="{7546E620-BCEF-4D1D-B363-CD4B37BE28B4}" srcOrd="0" destOrd="2"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800B6166-AF5B-472E-8F59-19478F2A94BA}" srcId="{E67727DC-9E2B-4FDD-996C-2B012900E4FF}" destId="{B429D89F-0CBD-4CF3-9676-97EE411CFACA}" srcOrd="1" destOrd="0" parTransId="{C664FCDA-1CF2-4E18-A3D2-96107D3A6528}" sibTransId="{C81C6076-BC69-4990-953A-8A4047A8508F}"/>
    <dgm:cxn modelId="{7E8C734B-5F06-4ABC-B6A5-27393C7F63E9}" type="presOf" srcId="{264135C1-F912-4034-AD21-36538015E5E0}" destId="{7546E620-BCEF-4D1D-B363-CD4B37BE28B4}" srcOrd="0" destOrd="1" presId="urn:microsoft.com/office/officeart/2005/8/layout/vList2"/>
    <dgm:cxn modelId="{34E3856F-EBEB-4209-81E3-C7297D9E5633}" srcId="{48E9F36D-18A0-4C40-8F9A-4867EE06F29B}" destId="{264135C1-F912-4034-AD21-36538015E5E0}" srcOrd="1" destOrd="0" parTransId="{4F6E993A-6823-4775-8C23-018C050DD441}" sibTransId="{DAF6086D-9822-4BB2-8B0D-3EE26E4B45A6}"/>
    <dgm:cxn modelId="{17CDB172-D222-48F4-AD1E-EEB8BA63A019}" srcId="{48E9F36D-18A0-4C40-8F9A-4867EE06F29B}" destId="{182CC461-C711-4628-B7ED-2148C10EBED7}" srcOrd="2" destOrd="0" parTransId="{E01157DC-EE30-4C31-96F4-21EC05931842}" sibTransId="{DC0C0B10-1BBB-46AF-B211-366734D3C911}"/>
    <dgm:cxn modelId="{1CA3AB53-EF7F-494D-AC79-EDDA2271B87A}" type="presOf" srcId="{B6017B60-7DF4-4156-B10E-DCC3C606B5EB}" destId="{7546E620-BCEF-4D1D-B363-CD4B37BE28B4}" srcOrd="0" destOrd="0" presId="urn:microsoft.com/office/officeart/2005/8/layout/vList2"/>
    <dgm:cxn modelId="{DAA5AE75-8F23-47C2-94CB-3901A00C307D}" type="presOf" srcId="{B429D89F-0CBD-4CF3-9676-97EE411CFACA}" destId="{93F66D34-7FE1-42B8-9C33-0F69801F2595}" srcOrd="0" destOrd="1"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アクティベーションができていないと何ができないか？</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そもそも大会処理を開くことができません。</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アクティベーションとは？</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リザルトシステムを使うことを許可された状態にすることをアクティベーションと言います。</a:t>
          </a:r>
          <a:r>
            <a:rPr kumimoji="1" lang="en-US" altLang="ja-JP" dirty="0"/>
            <a:t>RS</a:t>
          </a:r>
          <a:r>
            <a:rPr kumimoji="1" lang="ja-JP" altLang="en-US" dirty="0"/>
            <a:t>をインストールしただけではアクティベーションされたことにはなりません。</a:t>
          </a:r>
          <a:r>
            <a:rPr kumimoji="1" lang="en-US" altLang="ja-JP" dirty="0"/>
            <a:t>RS</a:t>
          </a:r>
          <a:r>
            <a:rPr kumimoji="1" lang="ja-JP" altLang="en-US" dirty="0"/>
            <a:t>のアクティベーションページで必要情報入力したうえでアクティベートを要求する必要があります。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264135C1-F912-4034-AD21-36538015E5E0}">
      <dgm:prSet phldrT="[テキスト]"/>
      <dgm:spPr/>
      <dgm:t>
        <a:bodyPr/>
        <a:lstStyle/>
        <a:p>
          <a:r>
            <a:rPr kumimoji="1" lang="ja-JP" altLang="en-US" sz="1700" dirty="0"/>
            <a:t>ライセンスの更新時期にアクティベーションに矛盾が生じると、</a:t>
          </a:r>
          <a:r>
            <a:rPr kumimoji="1" lang="ja-JP" altLang="en-US" sz="1700" u="sng" dirty="0">
              <a:highlight>
                <a:srgbClr val="FFFF00"/>
              </a:highlight>
            </a:rPr>
            <a:t>選手や役員の情報の検索</a:t>
          </a:r>
          <a:r>
            <a:rPr kumimoji="1" lang="ja-JP" altLang="en-US" sz="1700" dirty="0"/>
            <a:t>ができなくなったり、</a:t>
          </a:r>
          <a:r>
            <a:rPr kumimoji="1" lang="ja-JP" altLang="en-US" sz="1700" u="sng" dirty="0">
              <a:highlight>
                <a:srgbClr val="FFFF00"/>
              </a:highlight>
            </a:rPr>
            <a:t>予定要素の検索</a:t>
          </a:r>
          <a:r>
            <a:rPr kumimoji="1" lang="ja-JP" altLang="en-US" sz="1700" dirty="0"/>
            <a:t>ができなくなります。</a:t>
          </a:r>
        </a:p>
      </dgm:t>
    </dgm:pt>
    <dgm:pt modelId="{4F6E993A-6823-4775-8C23-018C050DD441}" type="parTrans" cxnId="{34E3856F-EBEB-4209-81E3-C7297D9E5633}">
      <dgm:prSet/>
      <dgm:spPr/>
      <dgm:t>
        <a:bodyPr/>
        <a:lstStyle/>
        <a:p>
          <a:endParaRPr kumimoji="1" lang="ja-JP" altLang="en-US"/>
        </a:p>
      </dgm:t>
    </dgm:pt>
    <dgm:pt modelId="{DAF6086D-9822-4BB2-8B0D-3EE26E4B45A6}" type="sibTrans" cxnId="{34E3856F-EBEB-4209-81E3-C7297D9E5633}">
      <dgm:prSet/>
      <dgm:spPr/>
      <dgm:t>
        <a:bodyPr/>
        <a:lstStyle/>
        <a:p>
          <a:endParaRPr kumimoji="1" lang="ja-JP" altLang="en-US"/>
        </a:p>
      </dgm:t>
    </dgm:pt>
    <dgm:pt modelId="{E05144E7-9CE5-4289-B74E-325871A2958C}">
      <dgm:prSet phldrT="[テキスト]"/>
      <dgm:spPr/>
      <dgm:t>
        <a:bodyPr/>
        <a:lstStyle/>
        <a:p>
          <a:r>
            <a:rPr kumimoji="1" lang="ja-JP" altLang="en-US" sz="1700" dirty="0"/>
            <a:t>アクティベーションの方法の詳しくはサポートサイトをご覧ください。</a:t>
          </a:r>
        </a:p>
      </dgm:t>
    </dgm:pt>
    <dgm:pt modelId="{BEAE6543-2861-4DE7-BDCB-241F92CD50FF}" type="parTrans" cxnId="{CCC90436-CE49-49F5-988C-A8D6FDF71A26}">
      <dgm:prSet/>
      <dgm:spPr/>
    </dgm:pt>
    <dgm:pt modelId="{9555520E-97D4-4940-959C-09D3D7B3021E}" type="sibTrans" cxnId="{CCC90436-CE49-49F5-988C-A8D6FDF71A26}">
      <dgm:prSet/>
      <dgm:spPr/>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B854FC33-33B0-4743-9757-A2AE3D11AB75}" type="presOf" srcId="{E05144E7-9CE5-4289-B74E-325871A2958C}" destId="{7546E620-BCEF-4D1D-B363-CD4B37BE28B4}" srcOrd="0" destOrd="2" presId="urn:microsoft.com/office/officeart/2005/8/layout/vList2"/>
    <dgm:cxn modelId="{CCC90436-CE49-49F5-988C-A8D6FDF71A26}" srcId="{48E9F36D-18A0-4C40-8F9A-4867EE06F29B}" destId="{E05144E7-9CE5-4289-B74E-325871A2958C}" srcOrd="2" destOrd="0" parTransId="{BEAE6543-2861-4DE7-BDCB-241F92CD50FF}" sibTransId="{9555520E-97D4-4940-959C-09D3D7B3021E}"/>
    <dgm:cxn modelId="{B94B8E43-C071-4A22-AD52-46C9AEBE30DD}" srcId="{E67727DC-9E2B-4FDD-996C-2B012900E4FF}" destId="{A9800A9B-CFEA-479C-A8F3-A57D98B2E01A}" srcOrd="0" destOrd="0" parTransId="{4A40C167-6F9E-40AD-89D5-0BCD775102D7}" sibTransId="{C3046236-8B47-44F5-BA3D-8B884C2C33AC}"/>
    <dgm:cxn modelId="{7E8C734B-5F06-4ABC-B6A5-27393C7F63E9}" type="presOf" srcId="{264135C1-F912-4034-AD21-36538015E5E0}" destId="{7546E620-BCEF-4D1D-B363-CD4B37BE28B4}" srcOrd="0" destOrd="1" presId="urn:microsoft.com/office/officeart/2005/8/layout/vList2"/>
    <dgm:cxn modelId="{34E3856F-EBEB-4209-81E3-C7297D9E5633}" srcId="{48E9F36D-18A0-4C40-8F9A-4867EE06F29B}" destId="{264135C1-F912-4034-AD21-36538015E5E0}" srcOrd="1" destOrd="0" parTransId="{4F6E993A-6823-4775-8C23-018C050DD441}" sibTransId="{DAF6086D-9822-4BB2-8B0D-3EE26E4B45A6}"/>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83FA06E4-B2A0-45D6-A77D-878BFAED814F}" type="presOf" srcId="{48E9F36D-18A0-4C40-8F9A-4867EE06F29B}" destId="{6087F582-6733-4895-B192-FBB7ED0BC324}" srcOrd="0" destOrd="0"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476B62-BF46-4153-B2BE-BA650D74EE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8E9F36D-18A0-4C40-8F9A-4867EE06F29B}">
      <dgm:prSet phldrT="[テキスト]"/>
      <dgm:spPr/>
      <dgm:t>
        <a:bodyPr/>
        <a:lstStyle/>
        <a:p>
          <a:r>
            <a:rPr kumimoji="1" lang="ja-JP" altLang="en-US" dirty="0"/>
            <a:t>予定要素</a:t>
          </a:r>
        </a:p>
      </dgm:t>
    </dgm:pt>
    <dgm:pt modelId="{B1C9C803-FE45-4B62-A7A4-3B1CBDB83135}" type="parTrans" cxnId="{9472E0A0-12F8-49AF-9AF4-54D8E055DAA0}">
      <dgm:prSet/>
      <dgm:spPr/>
      <dgm:t>
        <a:bodyPr/>
        <a:lstStyle/>
        <a:p>
          <a:endParaRPr kumimoji="1" lang="ja-JP" altLang="en-US"/>
        </a:p>
      </dgm:t>
    </dgm:pt>
    <dgm:pt modelId="{5F0E56B5-0C27-4073-8D16-953B7A32D549}" type="sibTrans" cxnId="{9472E0A0-12F8-49AF-9AF4-54D8E055DAA0}">
      <dgm:prSet/>
      <dgm:spPr/>
      <dgm:t>
        <a:bodyPr/>
        <a:lstStyle/>
        <a:p>
          <a:endParaRPr kumimoji="1" lang="ja-JP" altLang="en-US"/>
        </a:p>
      </dgm:t>
    </dgm:pt>
    <dgm:pt modelId="{B6017B60-7DF4-4156-B10E-DCC3C606B5EB}">
      <dgm:prSet phldrT="[テキスト]"/>
      <dgm:spPr/>
      <dgm:t>
        <a:bodyPr/>
        <a:lstStyle/>
        <a:p>
          <a:r>
            <a:rPr kumimoji="1" lang="ja-JP" altLang="en-US" sz="1700" dirty="0"/>
            <a:t>選手に対してはマイページで予定要素の更新を怠らないようにご周知ください。</a:t>
          </a:r>
        </a:p>
      </dgm:t>
    </dgm:pt>
    <dgm:pt modelId="{356B93FC-C84D-4DFB-AA05-143FF20E9BED}" type="parTrans" cxnId="{4343B51F-7005-4044-876C-11D419432EDA}">
      <dgm:prSet/>
      <dgm:spPr/>
      <dgm:t>
        <a:bodyPr/>
        <a:lstStyle/>
        <a:p>
          <a:endParaRPr kumimoji="1" lang="ja-JP" altLang="en-US"/>
        </a:p>
      </dgm:t>
    </dgm:pt>
    <dgm:pt modelId="{79499CC6-3CD0-4E2E-AD3F-F7F2F7D69842}" type="sibTrans" cxnId="{4343B51F-7005-4044-876C-11D419432EDA}">
      <dgm:prSet/>
      <dgm:spPr/>
      <dgm:t>
        <a:bodyPr/>
        <a:lstStyle/>
        <a:p>
          <a:endParaRPr kumimoji="1" lang="ja-JP" altLang="en-US"/>
        </a:p>
      </dgm:t>
    </dgm:pt>
    <dgm:pt modelId="{E67727DC-9E2B-4FDD-996C-2B012900E4FF}">
      <dgm:prSet phldrT="[テキスト]"/>
      <dgm:spPr/>
      <dgm:t>
        <a:bodyPr/>
        <a:lstStyle/>
        <a:p>
          <a:r>
            <a:rPr kumimoji="1" lang="ja-JP" altLang="en-US" dirty="0"/>
            <a:t>基本データとは？</a:t>
          </a:r>
        </a:p>
      </dgm:t>
    </dgm:pt>
    <dgm:pt modelId="{A8D9A383-6F0E-42B6-A82D-E8946905B8C7}" type="parTrans" cxnId="{D3F49FD9-90FF-4CDE-BA87-45F30600B933}">
      <dgm:prSet/>
      <dgm:spPr/>
      <dgm:t>
        <a:bodyPr/>
        <a:lstStyle/>
        <a:p>
          <a:endParaRPr kumimoji="1" lang="ja-JP" altLang="en-US"/>
        </a:p>
      </dgm:t>
    </dgm:pt>
    <dgm:pt modelId="{72FD8DA0-43AF-4D5B-85F3-874324F387DA}" type="sibTrans" cxnId="{D3F49FD9-90FF-4CDE-BA87-45F30600B933}">
      <dgm:prSet/>
      <dgm:spPr/>
      <dgm:t>
        <a:bodyPr/>
        <a:lstStyle/>
        <a:p>
          <a:endParaRPr kumimoji="1" lang="ja-JP" altLang="en-US"/>
        </a:p>
      </dgm:t>
    </dgm:pt>
    <dgm:pt modelId="{A9800A9B-CFEA-479C-A8F3-A57D98B2E01A}">
      <dgm:prSet phldrT="[テキスト]"/>
      <dgm:spPr/>
      <dgm:t>
        <a:bodyPr/>
        <a:lstStyle/>
        <a:p>
          <a:r>
            <a:rPr kumimoji="1" lang="ja-JP" altLang="en-US" dirty="0"/>
            <a:t>競技会の競技初日を迎えるまでにセットアップすべきすべてのデータの事を指します。何が不足していても正確なリザルト処理をすることができなくなる可能性があります。念には念を入れて全てのデータを注意深く見直します。</a:t>
          </a:r>
        </a:p>
      </dgm:t>
    </dgm:pt>
    <dgm:pt modelId="{4A40C167-6F9E-40AD-89D5-0BCD775102D7}" type="parTrans" cxnId="{B94B8E43-C071-4A22-AD52-46C9AEBE30DD}">
      <dgm:prSet/>
      <dgm:spPr/>
      <dgm:t>
        <a:bodyPr/>
        <a:lstStyle/>
        <a:p>
          <a:endParaRPr kumimoji="1" lang="ja-JP" altLang="en-US"/>
        </a:p>
      </dgm:t>
    </dgm:pt>
    <dgm:pt modelId="{C3046236-8B47-44F5-BA3D-8B884C2C33AC}" type="sibTrans" cxnId="{B94B8E43-C071-4A22-AD52-46C9AEBE30DD}">
      <dgm:prSet/>
      <dgm:spPr/>
      <dgm:t>
        <a:bodyPr/>
        <a:lstStyle/>
        <a:p>
          <a:endParaRPr kumimoji="1" lang="ja-JP" altLang="en-US"/>
        </a:p>
      </dgm:t>
    </dgm:pt>
    <dgm:pt modelId="{264135C1-F912-4034-AD21-36538015E5E0}">
      <dgm:prSet phldrT="[テキスト]"/>
      <dgm:spPr/>
      <dgm:t>
        <a:bodyPr/>
        <a:lstStyle/>
        <a:p>
          <a:r>
            <a:rPr kumimoji="1" lang="ja-JP" altLang="en-US" sz="1700" b="1" dirty="0">
              <a:solidFill>
                <a:srgbClr val="FF0000"/>
              </a:solidFill>
            </a:rPr>
            <a:t>予定要素は毎年</a:t>
          </a:r>
          <a:r>
            <a:rPr kumimoji="1" lang="en-US" altLang="ja-JP" sz="1700" b="1" dirty="0">
              <a:solidFill>
                <a:srgbClr val="FF0000"/>
              </a:solidFill>
            </a:rPr>
            <a:t>5</a:t>
          </a:r>
          <a:r>
            <a:rPr kumimoji="1" lang="ja-JP" altLang="en-US" sz="1700" b="1" dirty="0">
              <a:solidFill>
                <a:srgbClr val="FF0000"/>
              </a:solidFill>
            </a:rPr>
            <a:t>月</a:t>
          </a:r>
          <a:r>
            <a:rPr kumimoji="1" lang="en-US" altLang="ja-JP" sz="1700" b="1" dirty="0">
              <a:solidFill>
                <a:srgbClr val="FF0000"/>
              </a:solidFill>
            </a:rPr>
            <a:t>1</a:t>
          </a:r>
          <a:r>
            <a:rPr kumimoji="1" lang="ja-JP" altLang="en-US" sz="1700" b="1" dirty="0">
              <a:solidFill>
                <a:srgbClr val="FF0000"/>
              </a:solidFill>
            </a:rPr>
            <a:t>日にリセット</a:t>
          </a:r>
          <a:r>
            <a:rPr kumimoji="1" lang="en-US" altLang="ja-JP" sz="1700" b="1" dirty="0">
              <a:solidFill>
                <a:srgbClr val="FF0000"/>
              </a:solidFill>
            </a:rPr>
            <a:t>(</a:t>
          </a:r>
          <a:r>
            <a:rPr kumimoji="1" lang="ja-JP" altLang="en-US" sz="1700" b="1" dirty="0">
              <a:solidFill>
                <a:srgbClr val="FF0000"/>
              </a:solidFill>
            </a:rPr>
            <a:t>全クリア</a:t>
          </a:r>
          <a:r>
            <a:rPr kumimoji="1" lang="en-US" altLang="ja-JP" sz="1700" b="1" dirty="0">
              <a:solidFill>
                <a:srgbClr val="FF0000"/>
              </a:solidFill>
            </a:rPr>
            <a:t>)</a:t>
          </a:r>
          <a:r>
            <a:rPr kumimoji="1" lang="ja-JP" altLang="en-US" sz="1700" dirty="0"/>
            <a:t>されます。シーズン当初</a:t>
          </a:r>
          <a:r>
            <a:rPr kumimoji="1" lang="en-US" altLang="ja-JP" sz="1700" dirty="0"/>
            <a:t>(6,7,8</a:t>
          </a:r>
          <a:r>
            <a:rPr kumimoji="1" lang="ja-JP" altLang="en-US" sz="1700" dirty="0"/>
            <a:t>月</a:t>
          </a:r>
          <a:r>
            <a:rPr kumimoji="1" lang="en-US" altLang="ja-JP" sz="1700" dirty="0"/>
            <a:t>)</a:t>
          </a:r>
          <a:r>
            <a:rPr kumimoji="1" lang="ja-JP" altLang="en-US" sz="1700" dirty="0"/>
            <a:t>の競技会を行われる場合には</a:t>
          </a:r>
          <a:r>
            <a:rPr kumimoji="1" lang="en-US" altLang="ja-JP" sz="1700" dirty="0"/>
            <a:t>5</a:t>
          </a:r>
          <a:r>
            <a:rPr kumimoji="1" lang="ja-JP" altLang="en-US" sz="1700" dirty="0"/>
            <a:t>月</a:t>
          </a:r>
          <a:r>
            <a:rPr kumimoji="1" lang="en-US" altLang="ja-JP" sz="1700" dirty="0"/>
            <a:t>1</a:t>
          </a:r>
          <a:r>
            <a:rPr kumimoji="1" lang="ja-JP" altLang="en-US" sz="1700" dirty="0"/>
            <a:t>日以降に予定要素を確認・更新するように参加選手にご周知ください。</a:t>
          </a:r>
        </a:p>
      </dgm:t>
    </dgm:pt>
    <dgm:pt modelId="{4F6E993A-6823-4775-8C23-018C050DD441}" type="parTrans" cxnId="{34E3856F-EBEB-4209-81E3-C7297D9E5633}">
      <dgm:prSet/>
      <dgm:spPr/>
      <dgm:t>
        <a:bodyPr/>
        <a:lstStyle/>
        <a:p>
          <a:endParaRPr kumimoji="1" lang="ja-JP" altLang="en-US"/>
        </a:p>
      </dgm:t>
    </dgm:pt>
    <dgm:pt modelId="{DAF6086D-9822-4BB2-8B0D-3EE26E4B45A6}" type="sibTrans" cxnId="{34E3856F-EBEB-4209-81E3-C7297D9E5633}">
      <dgm:prSet/>
      <dgm:spPr/>
      <dgm:t>
        <a:bodyPr/>
        <a:lstStyle/>
        <a:p>
          <a:endParaRPr kumimoji="1" lang="ja-JP" altLang="en-US"/>
        </a:p>
      </dgm:t>
    </dgm:pt>
    <dgm:pt modelId="{5E9A29C0-0A81-4469-A556-D5474F3F2754}">
      <dgm:prSet phldrT="[テキスト]"/>
      <dgm:spPr/>
      <dgm:t>
        <a:bodyPr/>
        <a:lstStyle/>
        <a:p>
          <a:r>
            <a:rPr kumimoji="1" lang="ja-JP" altLang="en-US" dirty="0"/>
            <a:t>よくあるケースとしては選手のクラス別アサインの間違い、ジャッジが入れ替わったのにその情報が反映されていない、滑走順が誤って登録されている、予定要素の登録不備や更新漏れなどです。</a:t>
          </a:r>
        </a:p>
      </dgm:t>
    </dgm:pt>
    <dgm:pt modelId="{FE2A647F-B1B0-43AA-9C58-A065B79B3DCF}" type="parTrans" cxnId="{1F91C8DD-0D7B-4F3D-8116-27BECF0F3992}">
      <dgm:prSet/>
      <dgm:spPr/>
      <dgm:t>
        <a:bodyPr/>
        <a:lstStyle/>
        <a:p>
          <a:endParaRPr kumimoji="1" lang="ja-JP" altLang="en-US"/>
        </a:p>
      </dgm:t>
    </dgm:pt>
    <dgm:pt modelId="{0DE38907-1E56-4F49-9BB4-AFDB28BC5CBA}" type="sibTrans" cxnId="{1F91C8DD-0D7B-4F3D-8116-27BECF0F3992}">
      <dgm:prSet/>
      <dgm:spPr/>
      <dgm:t>
        <a:bodyPr/>
        <a:lstStyle/>
        <a:p>
          <a:endParaRPr kumimoji="1" lang="ja-JP" altLang="en-US"/>
        </a:p>
      </dgm:t>
    </dgm:pt>
    <dgm:pt modelId="{E4EE79D4-F4DF-43EB-847C-676CAD92AFDD}">
      <dgm:prSet phldrT="[テキスト]"/>
      <dgm:spPr/>
      <dgm:t>
        <a:bodyPr/>
        <a:lstStyle/>
        <a:p>
          <a:r>
            <a:rPr kumimoji="1" lang="ja-JP" altLang="en-US" sz="1700" dirty="0"/>
            <a:t>特に所持級などの変更により参加ジャンルやクラスや変更になった選手が旧予定要素のまま更新されていないケースがたくさん存在するようです。</a:t>
          </a:r>
        </a:p>
      </dgm:t>
    </dgm:pt>
    <dgm:pt modelId="{CBF8DAD1-97EE-42E8-B866-136E2752AF89}" type="parTrans" cxnId="{E6D2B21F-6193-4789-96D6-6B07E1DBD083}">
      <dgm:prSet/>
      <dgm:spPr/>
      <dgm:t>
        <a:bodyPr/>
        <a:lstStyle/>
        <a:p>
          <a:endParaRPr kumimoji="1" lang="ja-JP" altLang="en-US"/>
        </a:p>
      </dgm:t>
    </dgm:pt>
    <dgm:pt modelId="{22512547-BB40-42FF-B607-D0BA68ABA1C5}" type="sibTrans" cxnId="{E6D2B21F-6193-4789-96D6-6B07E1DBD083}">
      <dgm:prSet/>
      <dgm:spPr/>
      <dgm:t>
        <a:bodyPr/>
        <a:lstStyle/>
        <a:p>
          <a:endParaRPr kumimoji="1" lang="ja-JP" altLang="en-US"/>
        </a:p>
      </dgm:t>
    </dgm:pt>
    <dgm:pt modelId="{8FAB83EE-7D0A-4ABD-8133-3B763A6D7BAA}" type="pres">
      <dgm:prSet presAssocID="{E6476B62-BF46-4153-B2BE-BA650D74EE70}" presName="linear" presStyleCnt="0">
        <dgm:presLayoutVars>
          <dgm:animLvl val="lvl"/>
          <dgm:resizeHandles val="exact"/>
        </dgm:presLayoutVars>
      </dgm:prSet>
      <dgm:spPr/>
    </dgm:pt>
    <dgm:pt modelId="{6E626212-DCEC-4644-9115-7AAA12D2738A}" type="pres">
      <dgm:prSet presAssocID="{E67727DC-9E2B-4FDD-996C-2B012900E4FF}" presName="parentText" presStyleLbl="node1" presStyleIdx="0" presStyleCnt="2">
        <dgm:presLayoutVars>
          <dgm:chMax val="0"/>
          <dgm:bulletEnabled val="1"/>
        </dgm:presLayoutVars>
      </dgm:prSet>
      <dgm:spPr/>
    </dgm:pt>
    <dgm:pt modelId="{93F66D34-7FE1-42B8-9C33-0F69801F2595}" type="pres">
      <dgm:prSet presAssocID="{E67727DC-9E2B-4FDD-996C-2B012900E4FF}" presName="childText" presStyleLbl="revTx" presStyleIdx="0" presStyleCnt="2">
        <dgm:presLayoutVars>
          <dgm:bulletEnabled val="1"/>
        </dgm:presLayoutVars>
      </dgm:prSet>
      <dgm:spPr/>
    </dgm:pt>
    <dgm:pt modelId="{6087F582-6733-4895-B192-FBB7ED0BC324}" type="pres">
      <dgm:prSet presAssocID="{48E9F36D-18A0-4C40-8F9A-4867EE06F29B}" presName="parentText" presStyleLbl="node1" presStyleIdx="1" presStyleCnt="2">
        <dgm:presLayoutVars>
          <dgm:chMax val="0"/>
          <dgm:bulletEnabled val="1"/>
        </dgm:presLayoutVars>
      </dgm:prSet>
      <dgm:spPr/>
    </dgm:pt>
    <dgm:pt modelId="{7546E620-BCEF-4D1D-B363-CD4B37BE28B4}" type="pres">
      <dgm:prSet presAssocID="{48E9F36D-18A0-4C40-8F9A-4867EE06F29B}" presName="childText" presStyleLbl="revTx" presStyleIdx="1" presStyleCnt="2">
        <dgm:presLayoutVars>
          <dgm:bulletEnabled val="1"/>
        </dgm:presLayoutVars>
      </dgm:prSet>
      <dgm:spPr/>
    </dgm:pt>
  </dgm:ptLst>
  <dgm:cxnLst>
    <dgm:cxn modelId="{E6D2B21F-6193-4789-96D6-6B07E1DBD083}" srcId="{48E9F36D-18A0-4C40-8F9A-4867EE06F29B}" destId="{E4EE79D4-F4DF-43EB-847C-676CAD92AFDD}" srcOrd="1" destOrd="0" parTransId="{CBF8DAD1-97EE-42E8-B866-136E2752AF89}" sibTransId="{22512547-BB40-42FF-B607-D0BA68ABA1C5}"/>
    <dgm:cxn modelId="{4343B51F-7005-4044-876C-11D419432EDA}" srcId="{48E9F36D-18A0-4C40-8F9A-4867EE06F29B}" destId="{B6017B60-7DF4-4156-B10E-DCC3C606B5EB}" srcOrd="0" destOrd="0" parTransId="{356B93FC-C84D-4DFB-AA05-143FF20E9BED}" sibTransId="{79499CC6-3CD0-4E2E-AD3F-F7F2F7D69842}"/>
    <dgm:cxn modelId="{73E31D2D-EB65-4FC9-A2CE-A329B98161B2}" type="presOf" srcId="{E67727DC-9E2B-4FDD-996C-2B012900E4FF}" destId="{6E626212-DCEC-4644-9115-7AAA12D2738A}" srcOrd="0" destOrd="0" presId="urn:microsoft.com/office/officeart/2005/8/layout/vList2"/>
    <dgm:cxn modelId="{B94B8E43-C071-4A22-AD52-46C9AEBE30DD}" srcId="{E67727DC-9E2B-4FDD-996C-2B012900E4FF}" destId="{A9800A9B-CFEA-479C-A8F3-A57D98B2E01A}" srcOrd="0" destOrd="0" parTransId="{4A40C167-6F9E-40AD-89D5-0BCD775102D7}" sibTransId="{C3046236-8B47-44F5-BA3D-8B884C2C33AC}"/>
    <dgm:cxn modelId="{7E8C734B-5F06-4ABC-B6A5-27393C7F63E9}" type="presOf" srcId="{264135C1-F912-4034-AD21-36538015E5E0}" destId="{7546E620-BCEF-4D1D-B363-CD4B37BE28B4}" srcOrd="0" destOrd="2" presId="urn:microsoft.com/office/officeart/2005/8/layout/vList2"/>
    <dgm:cxn modelId="{34E3856F-EBEB-4209-81E3-C7297D9E5633}" srcId="{48E9F36D-18A0-4C40-8F9A-4867EE06F29B}" destId="{264135C1-F912-4034-AD21-36538015E5E0}" srcOrd="2" destOrd="0" parTransId="{4F6E993A-6823-4775-8C23-018C050DD441}" sibTransId="{DAF6086D-9822-4BB2-8B0D-3EE26E4B45A6}"/>
    <dgm:cxn modelId="{1CA3AB53-EF7F-494D-AC79-EDDA2271B87A}" type="presOf" srcId="{B6017B60-7DF4-4156-B10E-DCC3C606B5EB}" destId="{7546E620-BCEF-4D1D-B363-CD4B37BE28B4}" srcOrd="0" destOrd="0" presId="urn:microsoft.com/office/officeart/2005/8/layout/vList2"/>
    <dgm:cxn modelId="{93DEB658-D5D8-45F6-A624-2DC5C0A13672}" type="presOf" srcId="{A9800A9B-CFEA-479C-A8F3-A57D98B2E01A}" destId="{93F66D34-7FE1-42B8-9C33-0F69801F2595}" srcOrd="0" destOrd="0" presId="urn:microsoft.com/office/officeart/2005/8/layout/vList2"/>
    <dgm:cxn modelId="{AF586483-22CF-41FB-A0F0-DE3C566126EC}" type="presOf" srcId="{E4EE79D4-F4DF-43EB-847C-676CAD92AFDD}" destId="{7546E620-BCEF-4D1D-B363-CD4B37BE28B4}" srcOrd="0" destOrd="1" presId="urn:microsoft.com/office/officeart/2005/8/layout/vList2"/>
    <dgm:cxn modelId="{9472E0A0-12F8-49AF-9AF4-54D8E055DAA0}" srcId="{E6476B62-BF46-4153-B2BE-BA650D74EE70}" destId="{48E9F36D-18A0-4C40-8F9A-4867EE06F29B}" srcOrd="1" destOrd="0" parTransId="{B1C9C803-FE45-4B62-A7A4-3B1CBDB83135}" sibTransId="{5F0E56B5-0C27-4073-8D16-953B7A32D549}"/>
    <dgm:cxn modelId="{D3F49FD9-90FF-4CDE-BA87-45F30600B933}" srcId="{E6476B62-BF46-4153-B2BE-BA650D74EE70}" destId="{E67727DC-9E2B-4FDD-996C-2B012900E4FF}" srcOrd="0" destOrd="0" parTransId="{A8D9A383-6F0E-42B6-A82D-E8946905B8C7}" sibTransId="{72FD8DA0-43AF-4D5B-85F3-874324F387DA}"/>
    <dgm:cxn modelId="{1F91C8DD-0D7B-4F3D-8116-27BECF0F3992}" srcId="{E67727DC-9E2B-4FDD-996C-2B012900E4FF}" destId="{5E9A29C0-0A81-4469-A556-D5474F3F2754}" srcOrd="1" destOrd="0" parTransId="{FE2A647F-B1B0-43AA-9C58-A065B79B3DCF}" sibTransId="{0DE38907-1E56-4F49-9BB4-AFDB28BC5CBA}"/>
    <dgm:cxn modelId="{83FA06E4-B2A0-45D6-A77D-878BFAED814F}" type="presOf" srcId="{48E9F36D-18A0-4C40-8F9A-4867EE06F29B}" destId="{6087F582-6733-4895-B192-FBB7ED0BC324}" srcOrd="0" destOrd="0" presId="urn:microsoft.com/office/officeart/2005/8/layout/vList2"/>
    <dgm:cxn modelId="{8697B9E9-CE35-4B40-A769-483ADEECC43A}" type="presOf" srcId="{5E9A29C0-0A81-4469-A556-D5474F3F2754}" destId="{93F66D34-7FE1-42B8-9C33-0F69801F2595}" srcOrd="0" destOrd="1" presId="urn:microsoft.com/office/officeart/2005/8/layout/vList2"/>
    <dgm:cxn modelId="{151289F7-B7B8-44A7-A93B-43B738DC7C4A}" type="presOf" srcId="{E6476B62-BF46-4153-B2BE-BA650D74EE70}" destId="{8FAB83EE-7D0A-4ABD-8133-3B763A6D7BAA}" srcOrd="0" destOrd="0" presId="urn:microsoft.com/office/officeart/2005/8/layout/vList2"/>
    <dgm:cxn modelId="{B3C4237B-AB91-4E77-80D1-F130BEA2D788}" type="presParOf" srcId="{8FAB83EE-7D0A-4ABD-8133-3B763A6D7BAA}" destId="{6E626212-DCEC-4644-9115-7AAA12D2738A}" srcOrd="0" destOrd="0" presId="urn:microsoft.com/office/officeart/2005/8/layout/vList2"/>
    <dgm:cxn modelId="{3F1E2581-41F7-427F-8786-4F2DB35D68C8}" type="presParOf" srcId="{8FAB83EE-7D0A-4ABD-8133-3B763A6D7BAA}" destId="{93F66D34-7FE1-42B8-9C33-0F69801F2595}" srcOrd="1" destOrd="0" presId="urn:microsoft.com/office/officeart/2005/8/layout/vList2"/>
    <dgm:cxn modelId="{3BFF9538-62E2-4CF9-BF0A-A5728FC0549E}" type="presParOf" srcId="{8FAB83EE-7D0A-4ABD-8133-3B763A6D7BAA}" destId="{6087F582-6733-4895-B192-FBB7ED0BC324}" srcOrd="2" destOrd="0" presId="urn:microsoft.com/office/officeart/2005/8/layout/vList2"/>
    <dgm:cxn modelId="{3A4ACC55-7965-45EA-AF58-5EE7B5C12669}" type="presParOf" srcId="{8FAB83EE-7D0A-4ABD-8133-3B763A6D7BAA}" destId="{7546E620-BCEF-4D1D-B363-CD4B37BE28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91319"/>
          <a:ext cx="10553700"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dirty="0"/>
            <a:t>リザルトシステム（ＲＳ）</a:t>
          </a:r>
        </a:p>
      </dsp:txBody>
      <dsp:txXfrm>
        <a:off x="28243" y="119562"/>
        <a:ext cx="10497214" cy="522079"/>
      </dsp:txXfrm>
    </dsp:sp>
    <dsp:sp modelId="{93F66D34-7FE1-42B8-9C33-0F69801F2595}">
      <dsp:nvSpPr>
        <dsp:cNvPr id="0" name=""/>
        <dsp:cNvSpPr/>
      </dsp:nvSpPr>
      <dsp:spPr>
        <a:xfrm>
          <a:off x="0" y="669884"/>
          <a:ext cx="105537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大会設定</a:t>
          </a:r>
          <a:r>
            <a:rPr kumimoji="1" lang="en-US" altLang="ja-JP" sz="1800" kern="1200" dirty="0"/>
            <a:t>/</a:t>
          </a:r>
          <a:r>
            <a:rPr kumimoji="1" lang="ja-JP" altLang="en-US" sz="1800" kern="1200" dirty="0"/>
            <a:t>選手登録</a:t>
          </a:r>
          <a:r>
            <a:rPr kumimoji="1" lang="en-US" altLang="ja-JP" sz="1800" kern="1200" dirty="0"/>
            <a:t>/</a:t>
          </a:r>
          <a:r>
            <a:rPr kumimoji="1" lang="ja-JP" altLang="en-US" sz="1800" kern="1200" dirty="0"/>
            <a:t>役員登録の基本情報から、ジャッジパネル</a:t>
          </a:r>
          <a:r>
            <a:rPr kumimoji="1" lang="en-US" altLang="ja-JP" sz="1800" kern="1200" dirty="0"/>
            <a:t>/</a:t>
          </a:r>
          <a:r>
            <a:rPr kumimoji="1" lang="ja-JP" altLang="en-US" sz="1800" kern="1200" dirty="0"/>
            <a:t>滑走順</a:t>
          </a:r>
          <a:r>
            <a:rPr kumimoji="1" lang="en-US" altLang="ja-JP" sz="1800" kern="1200" dirty="0"/>
            <a:t>/</a:t>
          </a:r>
          <a:r>
            <a:rPr kumimoji="1" lang="ja-JP" altLang="en-US" sz="1800" kern="1200" dirty="0"/>
            <a:t>スケジュールの登録、それらによって選手の成績を処理し、資料やインターネットに掲載する資料などを作成する総合ソフトウェアです。</a:t>
          </a:r>
        </a:p>
      </dsp:txBody>
      <dsp:txXfrm>
        <a:off x="0" y="669884"/>
        <a:ext cx="10553700" cy="880785"/>
      </dsp:txXfrm>
    </dsp:sp>
    <dsp:sp modelId="{6087F582-6733-4895-B192-FBB7ED0BC324}">
      <dsp:nvSpPr>
        <dsp:cNvPr id="0" name=""/>
        <dsp:cNvSpPr/>
      </dsp:nvSpPr>
      <dsp:spPr>
        <a:xfrm>
          <a:off x="0" y="1550669"/>
          <a:ext cx="10553700"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dirty="0"/>
            <a:t>ジャッジ･システム（ＪＳ）</a:t>
          </a:r>
        </a:p>
      </dsp:txBody>
      <dsp:txXfrm>
        <a:off x="28243" y="1578912"/>
        <a:ext cx="10497214" cy="522079"/>
      </dsp:txXfrm>
    </dsp:sp>
    <dsp:sp modelId="{7546E620-BCEF-4D1D-B363-CD4B37BE28B4}">
      <dsp:nvSpPr>
        <dsp:cNvPr id="0" name=""/>
        <dsp:cNvSpPr/>
      </dsp:nvSpPr>
      <dsp:spPr>
        <a:xfrm>
          <a:off x="0" y="2129234"/>
          <a:ext cx="105537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競技中にレフェリー</a:t>
          </a:r>
          <a:r>
            <a:rPr kumimoji="1" lang="en-US" altLang="ja-JP" sz="1800" kern="1200" dirty="0"/>
            <a:t>/</a:t>
          </a:r>
          <a:r>
            <a:rPr kumimoji="1" lang="ja-JP" altLang="en-US" sz="1800" kern="1200" dirty="0"/>
            <a:t>ジャッジがそれぞれの採点を入力する端末で使用するソフトウェアです。</a:t>
          </a:r>
        </a:p>
      </dsp:txBody>
      <dsp:txXfrm>
        <a:off x="0" y="2129234"/>
        <a:ext cx="10553700" cy="380880"/>
      </dsp:txXfrm>
    </dsp:sp>
    <dsp:sp modelId="{A3BD6821-09CF-49A7-A58E-2886642FC5A3}">
      <dsp:nvSpPr>
        <dsp:cNvPr id="0" name=""/>
        <dsp:cNvSpPr/>
      </dsp:nvSpPr>
      <dsp:spPr>
        <a:xfrm>
          <a:off x="0" y="2510114"/>
          <a:ext cx="10553700"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dirty="0"/>
            <a:t>データ･オペレータ（ＤＯ）</a:t>
          </a:r>
        </a:p>
      </dsp:txBody>
      <dsp:txXfrm>
        <a:off x="28243" y="2538357"/>
        <a:ext cx="10497214" cy="522079"/>
      </dsp:txXfrm>
    </dsp:sp>
    <dsp:sp modelId="{C0CCDF93-9DF5-4998-9CBA-2052E20A233E}">
      <dsp:nvSpPr>
        <dsp:cNvPr id="0" name=""/>
        <dsp:cNvSpPr/>
      </dsp:nvSpPr>
      <dsp:spPr>
        <a:xfrm>
          <a:off x="0" y="3088679"/>
          <a:ext cx="10553700"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データ･オペレータによって操作され、演技中にはＴＰがコールした内容を入力し、演技後はビデオリプレイを操作しながら要素を確定します。</a:t>
          </a:r>
        </a:p>
      </dsp:txBody>
      <dsp:txXfrm>
        <a:off x="0" y="3088679"/>
        <a:ext cx="10553700" cy="595125"/>
      </dsp:txXfrm>
    </dsp:sp>
    <dsp:sp modelId="{F86A7F7D-7FBF-4333-8AEE-10D9B5A451B5}">
      <dsp:nvSpPr>
        <dsp:cNvPr id="0" name=""/>
        <dsp:cNvSpPr/>
      </dsp:nvSpPr>
      <dsp:spPr>
        <a:xfrm>
          <a:off x="0" y="3683804"/>
          <a:ext cx="10553700"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altLang="en-US" sz="2300" kern="1200" dirty="0"/>
            <a:t>ビデオ･カッター（ＶＣ）</a:t>
          </a:r>
        </a:p>
      </dsp:txBody>
      <dsp:txXfrm>
        <a:off x="28243" y="3712047"/>
        <a:ext cx="10497214" cy="522079"/>
      </dsp:txXfrm>
    </dsp:sp>
    <dsp:sp modelId="{E2CF53A0-0CD9-4B88-B64A-3A2C80B670B2}">
      <dsp:nvSpPr>
        <dsp:cNvPr id="0" name=""/>
        <dsp:cNvSpPr/>
      </dsp:nvSpPr>
      <dsp:spPr>
        <a:xfrm>
          <a:off x="0" y="4262369"/>
          <a:ext cx="105537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9210" rIns="163576" bIns="2921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リプレイオペレータによって操作され、演技中には選手が演技した要素の</a:t>
          </a:r>
          <a:r>
            <a:rPr kumimoji="1" lang="en-US" altLang="ja-JP" sz="1800" kern="1200" dirty="0"/>
            <a:t>Trim</a:t>
          </a:r>
          <a:r>
            <a:rPr kumimoji="1" lang="ja-JP" altLang="en-US" sz="1800" kern="1200" dirty="0"/>
            <a:t> </a:t>
          </a:r>
          <a:r>
            <a:rPr kumimoji="1" lang="en-US" altLang="ja-JP" sz="1800" kern="1200" dirty="0"/>
            <a:t>IN</a:t>
          </a:r>
          <a:r>
            <a:rPr kumimoji="1" lang="ja-JP" altLang="en-US" sz="1800" kern="1200" dirty="0"/>
            <a:t>（要素の開始位置）と</a:t>
          </a:r>
          <a:r>
            <a:rPr kumimoji="1" lang="en-US" altLang="ja-JP" sz="1800" kern="1200" dirty="0"/>
            <a:t>Trim</a:t>
          </a:r>
          <a:r>
            <a:rPr kumimoji="1" lang="ja-JP" altLang="en-US" sz="1800" kern="1200" dirty="0"/>
            <a:t> </a:t>
          </a:r>
          <a:r>
            <a:rPr kumimoji="1" lang="en-US" altLang="ja-JP" sz="1800" kern="1200" dirty="0"/>
            <a:t>OUT</a:t>
          </a:r>
          <a:r>
            <a:rPr kumimoji="1" lang="ja-JP" altLang="en-US" sz="1800" kern="1200" dirty="0"/>
            <a:t>（要素の終了位置）ポイントを入力します。演技後はジャッジ、</a:t>
          </a:r>
          <a:r>
            <a:rPr kumimoji="1" lang="en-US" altLang="ja-JP" sz="1800" kern="1200" dirty="0"/>
            <a:t>TP</a:t>
          </a:r>
          <a:r>
            <a:rPr kumimoji="1" lang="ja-JP" altLang="en-US" sz="1800" kern="1200" dirty="0"/>
            <a:t>がより要素を見やすくるするためにそれらのポイントを修正します。</a:t>
          </a:r>
        </a:p>
      </dsp:txBody>
      <dsp:txXfrm>
        <a:off x="0" y="4262369"/>
        <a:ext cx="10553700" cy="8807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96512"/>
          <a:ext cx="10553700" cy="75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dirty="0"/>
            <a:t>リザルト処理とは？</a:t>
          </a:r>
        </a:p>
      </dsp:txBody>
      <dsp:txXfrm>
        <a:off x="36839" y="133351"/>
        <a:ext cx="10480022" cy="680971"/>
      </dsp:txXfrm>
    </dsp:sp>
    <dsp:sp modelId="{93F66D34-7FE1-42B8-9C33-0F69801F2595}">
      <dsp:nvSpPr>
        <dsp:cNvPr id="0" name=""/>
        <dsp:cNvSpPr/>
      </dsp:nvSpPr>
      <dsp:spPr>
        <a:xfrm>
          <a:off x="0" y="851162"/>
          <a:ext cx="10553700"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ja-JP" altLang="en-US" sz="2300" kern="1200" dirty="0"/>
            <a:t>選手の成績を処理することにほかなりません。場合によっては選手の成績のみならず参加資格</a:t>
          </a:r>
          <a:r>
            <a:rPr kumimoji="1" lang="en-US" altLang="ja-JP" sz="2300" kern="1200" dirty="0"/>
            <a:t>(</a:t>
          </a:r>
          <a:r>
            <a:rPr kumimoji="1" lang="ja-JP" altLang="en-US" sz="2300" kern="1200" dirty="0"/>
            <a:t>ミニマムポイント</a:t>
          </a:r>
          <a:r>
            <a:rPr kumimoji="1" lang="en-US" altLang="ja-JP" sz="2300" kern="1200" dirty="0"/>
            <a:t>)</a:t>
          </a:r>
          <a:r>
            <a:rPr kumimoji="1" lang="ja-JP" altLang="en-US" sz="2300" kern="1200" dirty="0"/>
            <a:t>などに関わるケースもありますので正確に処理すべきであると共に、ダブルチェックなども行って極力正確さを追求するようにします。</a:t>
          </a:r>
        </a:p>
      </dsp:txBody>
      <dsp:txXfrm>
        <a:off x="0" y="851162"/>
        <a:ext cx="10553700" cy="1459350"/>
      </dsp:txXfrm>
    </dsp:sp>
    <dsp:sp modelId="{6087F582-6733-4895-B192-FBB7ED0BC324}">
      <dsp:nvSpPr>
        <dsp:cNvPr id="0" name=""/>
        <dsp:cNvSpPr/>
      </dsp:nvSpPr>
      <dsp:spPr>
        <a:xfrm>
          <a:off x="0" y="2310512"/>
          <a:ext cx="10553700" cy="75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dirty="0"/>
            <a:t>もしも何かの誤りに気が付いたら？</a:t>
          </a:r>
        </a:p>
      </dsp:txBody>
      <dsp:txXfrm>
        <a:off x="36839" y="2347351"/>
        <a:ext cx="10480022" cy="680971"/>
      </dsp:txXfrm>
    </dsp:sp>
    <dsp:sp modelId="{7546E620-BCEF-4D1D-B363-CD4B37BE28B4}">
      <dsp:nvSpPr>
        <dsp:cNvPr id="0" name=""/>
        <dsp:cNvSpPr/>
      </dsp:nvSpPr>
      <dsp:spPr>
        <a:xfrm>
          <a:off x="0" y="3065162"/>
          <a:ext cx="1055370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ja-JP" altLang="en-US" sz="2300" kern="1200" dirty="0"/>
            <a:t>成績に関する決定や公表、訂正など全ての権限はそのカテゴリー</a:t>
          </a:r>
          <a:r>
            <a:rPr kumimoji="1" lang="en-US" altLang="ja-JP" sz="2300" kern="1200" dirty="0"/>
            <a:t>(</a:t>
          </a:r>
          <a:r>
            <a:rPr kumimoji="1" lang="ja-JP" altLang="en-US" sz="2300" kern="1200" dirty="0"/>
            <a:t>クラス</a:t>
          </a:r>
          <a:r>
            <a:rPr kumimoji="1" lang="en-US" altLang="ja-JP" sz="2300" kern="1200" dirty="0"/>
            <a:t>)</a:t>
          </a:r>
          <a:r>
            <a:rPr kumimoji="1" lang="ja-JP" altLang="en-US" sz="2300" kern="1200" dirty="0"/>
            <a:t>を担当するレフェリーの権限であり、そのプロセスはＩＳＵ規程で定められています。</a:t>
          </a:r>
        </a:p>
        <a:p>
          <a:pPr marL="228600" lvl="1" indent="-228600" algn="l" defTabSz="1022350">
            <a:lnSpc>
              <a:spcPct val="90000"/>
            </a:lnSpc>
            <a:spcBef>
              <a:spcPct val="0"/>
            </a:spcBef>
            <a:spcAft>
              <a:spcPct val="20000"/>
            </a:spcAft>
            <a:buChar char="•"/>
          </a:pPr>
          <a:r>
            <a:rPr kumimoji="1" lang="ja-JP" altLang="en-US" sz="2300" kern="1200" dirty="0"/>
            <a:t>リザルト担当者や管理者が直接判断できることではないので、必ずレフェリーの指示に従うようにしましょう。</a:t>
          </a:r>
        </a:p>
      </dsp:txBody>
      <dsp:txXfrm>
        <a:off x="0" y="3065162"/>
        <a:ext cx="10553700" cy="15214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238761"/>
          <a:ext cx="10553700" cy="5534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t>何を対象とするか？</a:t>
          </a:r>
        </a:p>
      </dsp:txBody>
      <dsp:txXfrm>
        <a:off x="27015" y="265776"/>
        <a:ext cx="10499670" cy="499380"/>
      </dsp:txXfrm>
    </dsp:sp>
    <dsp:sp modelId="{93F66D34-7FE1-42B8-9C33-0F69801F2595}">
      <dsp:nvSpPr>
        <dsp:cNvPr id="0" name=""/>
        <dsp:cNvSpPr/>
      </dsp:nvSpPr>
      <dsp:spPr>
        <a:xfrm>
          <a:off x="0" y="792171"/>
          <a:ext cx="10553700"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t>人と人との感染予防はもとより、人と物との接触による間接的な接触感染までを含めしっかり対策する必要があります。</a:t>
          </a:r>
        </a:p>
        <a:p>
          <a:pPr marL="171450" lvl="1" indent="-171450" algn="l" defTabSz="755650">
            <a:lnSpc>
              <a:spcPct val="90000"/>
            </a:lnSpc>
            <a:spcBef>
              <a:spcPct val="0"/>
            </a:spcBef>
            <a:spcAft>
              <a:spcPct val="20000"/>
            </a:spcAft>
            <a:buChar char="•"/>
          </a:pPr>
          <a:r>
            <a:rPr kumimoji="1" lang="ja-JP" altLang="en-US" sz="1700" kern="1200" dirty="0"/>
            <a:t>インカム･リモートステーション、インカム･ヘッドセット、マウス、タッチパネル、机、椅子など人の手が触れたり、唾液が付着する可能性のある場所は、すべて消毒の対象となります。</a:t>
          </a:r>
        </a:p>
      </dsp:txBody>
      <dsp:txXfrm>
        <a:off x="0" y="792171"/>
        <a:ext cx="10553700" cy="1138500"/>
      </dsp:txXfrm>
    </dsp:sp>
    <dsp:sp modelId="{6087F582-6733-4895-B192-FBB7ED0BC324}">
      <dsp:nvSpPr>
        <dsp:cNvPr id="0" name=""/>
        <dsp:cNvSpPr/>
      </dsp:nvSpPr>
      <dsp:spPr>
        <a:xfrm>
          <a:off x="0" y="1930672"/>
          <a:ext cx="10553700" cy="5534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t>誰が行い誰が管理するの？</a:t>
          </a:r>
        </a:p>
      </dsp:txBody>
      <dsp:txXfrm>
        <a:off x="27015" y="1957687"/>
        <a:ext cx="10499670" cy="499380"/>
      </dsp:txXfrm>
    </dsp:sp>
    <dsp:sp modelId="{7546E620-BCEF-4D1D-B363-CD4B37BE28B4}">
      <dsp:nvSpPr>
        <dsp:cNvPr id="0" name=""/>
        <dsp:cNvSpPr/>
      </dsp:nvSpPr>
      <dsp:spPr>
        <a:xfrm>
          <a:off x="0" y="2484082"/>
          <a:ext cx="10553700" cy="13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t>決して「誰かがやってくれる」という事ではなく、複数の実施者と監督者でしっかりした体制をとることが大切です。</a:t>
          </a:r>
        </a:p>
        <a:p>
          <a:pPr marL="171450" lvl="1" indent="-171450" algn="l" defTabSz="755650">
            <a:lnSpc>
              <a:spcPct val="90000"/>
            </a:lnSpc>
            <a:spcBef>
              <a:spcPct val="0"/>
            </a:spcBef>
            <a:spcAft>
              <a:spcPct val="20000"/>
            </a:spcAft>
            <a:buChar char="•"/>
          </a:pPr>
          <a:r>
            <a:rPr kumimoji="1" lang="ja-JP" altLang="en-US" sz="1700" kern="1200" dirty="0"/>
            <a:t>消毒に使用したウェスなどの処分に関してもしっかりとした手順と取り決めをもち、管理されていることが必要です。他のごみと一緒に捨てるという事は絶対に避けるべきです。同様に個人が使用したマスクなどの取り扱いや処分方法も徹底すべきです。</a:t>
          </a:r>
        </a:p>
      </dsp:txBody>
      <dsp:txXfrm>
        <a:off x="0" y="2484082"/>
        <a:ext cx="10553700" cy="1388970"/>
      </dsp:txXfrm>
    </dsp:sp>
    <dsp:sp modelId="{A3BD6821-09CF-49A7-A58E-2886642FC5A3}">
      <dsp:nvSpPr>
        <dsp:cNvPr id="0" name=""/>
        <dsp:cNvSpPr/>
      </dsp:nvSpPr>
      <dsp:spPr>
        <a:xfrm>
          <a:off x="0" y="3873052"/>
          <a:ext cx="10553700" cy="5534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t>タイミングは？</a:t>
          </a:r>
        </a:p>
      </dsp:txBody>
      <dsp:txXfrm>
        <a:off x="27015" y="3900067"/>
        <a:ext cx="10499670" cy="499380"/>
      </dsp:txXfrm>
    </dsp:sp>
    <dsp:sp modelId="{C0CCDF93-9DF5-4998-9CBA-2052E20A233E}">
      <dsp:nvSpPr>
        <dsp:cNvPr id="0" name=""/>
        <dsp:cNvSpPr/>
      </dsp:nvSpPr>
      <dsp:spPr>
        <a:xfrm>
          <a:off x="0" y="4426462"/>
          <a:ext cx="10553700"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t>競技の進行にもよりますが、整氷時、カテゴリーが変わってパネルが交代する時には必ず実施することになります。あくまでも主催者が最も安全と思われるフローを作成し完全に実施を管理する必要があります。</a:t>
          </a:r>
        </a:p>
      </dsp:txBody>
      <dsp:txXfrm>
        <a:off x="0" y="4426462"/>
        <a:ext cx="10553700" cy="5692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75997"/>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１週間前ハードウェアチェック＆フルスケールテスト</a:t>
          </a:r>
        </a:p>
      </dsp:txBody>
      <dsp:txXfrm>
        <a:off x="29471" y="105468"/>
        <a:ext cx="10494758" cy="544777"/>
      </dsp:txXfrm>
    </dsp:sp>
    <dsp:sp modelId="{93F66D34-7FE1-42B8-9C33-0F69801F2595}">
      <dsp:nvSpPr>
        <dsp:cNvPr id="0" name=""/>
        <dsp:cNvSpPr/>
      </dsp:nvSpPr>
      <dsp:spPr>
        <a:xfrm>
          <a:off x="0" y="679716"/>
          <a:ext cx="10553700" cy="288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大会のおよそ１週間前にハードウェアのチェックを必ず行うべきです。オンラインのほとんどの機材がリンクに保管してある場合が多いと思いますが、数か月電源をオンにしていないことが多いです。</a:t>
          </a:r>
        </a:p>
        <a:p>
          <a:pPr marL="171450" lvl="1" indent="-171450" algn="l" defTabSz="844550">
            <a:lnSpc>
              <a:spcPct val="90000"/>
            </a:lnSpc>
            <a:spcBef>
              <a:spcPct val="0"/>
            </a:spcBef>
            <a:spcAft>
              <a:spcPct val="20000"/>
            </a:spcAft>
            <a:buChar char="•"/>
          </a:pPr>
          <a:r>
            <a:rPr kumimoji="1" lang="ja-JP" altLang="en-US" sz="1900" kern="1200" dirty="0"/>
            <a:t>その場合バッテリーが完全消耗し最悪の場合、ＢＩＯＳをバックアップしているバッテリーも消耗していて、パソコンが起動せずキーボードからの何らかの操作が必要な場合があります。</a:t>
          </a:r>
        </a:p>
        <a:p>
          <a:pPr marL="171450" lvl="1" indent="-171450" algn="l" defTabSz="844550">
            <a:lnSpc>
              <a:spcPct val="90000"/>
            </a:lnSpc>
            <a:spcBef>
              <a:spcPct val="0"/>
            </a:spcBef>
            <a:spcAft>
              <a:spcPct val="20000"/>
            </a:spcAft>
            <a:buChar char="•"/>
          </a:pPr>
          <a:r>
            <a:rPr kumimoji="1" lang="ja-JP" altLang="en-US" sz="1900" kern="1200" dirty="0"/>
            <a:t>１週間前テストではバッテリーが必ず適切な状態まで充電できることを確認しておく必要があります。それでもバッテリーが消耗していると１週間で放電しきってしまうケースもあります。</a:t>
          </a:r>
        </a:p>
        <a:p>
          <a:pPr marL="171450" lvl="1" indent="-171450" algn="l" defTabSz="844550">
            <a:lnSpc>
              <a:spcPct val="90000"/>
            </a:lnSpc>
            <a:spcBef>
              <a:spcPct val="0"/>
            </a:spcBef>
            <a:spcAft>
              <a:spcPct val="20000"/>
            </a:spcAft>
            <a:buChar char="•"/>
          </a:pPr>
          <a:r>
            <a:rPr kumimoji="1" lang="ja-JP" altLang="en-US" sz="1900" kern="1200" dirty="0"/>
            <a:t>オンラインの場合には機材量が多いのでその分故障発生率も高くなります。しっかり点検しておくことが競技会中のトラブル軽減に役立ちます。</a:t>
          </a:r>
        </a:p>
        <a:p>
          <a:pPr marL="171450" lvl="1" indent="-171450" algn="l" defTabSz="844550">
            <a:lnSpc>
              <a:spcPct val="90000"/>
            </a:lnSpc>
            <a:spcBef>
              <a:spcPct val="0"/>
            </a:spcBef>
            <a:spcAft>
              <a:spcPct val="20000"/>
            </a:spcAft>
            <a:buChar char="•"/>
          </a:pPr>
          <a:r>
            <a:rPr kumimoji="1" lang="ja-JP" altLang="en-US" sz="1900" kern="1200" dirty="0"/>
            <a:t>更にフルスケールテスト（内容は次ページ）を実施します。</a:t>
          </a:r>
        </a:p>
      </dsp:txBody>
      <dsp:txXfrm>
        <a:off x="0" y="679716"/>
        <a:ext cx="10553700" cy="2881440"/>
      </dsp:txXfrm>
    </dsp:sp>
    <dsp:sp modelId="{6087F582-6733-4895-B192-FBB7ED0BC324}">
      <dsp:nvSpPr>
        <dsp:cNvPr id="0" name=""/>
        <dsp:cNvSpPr/>
      </dsp:nvSpPr>
      <dsp:spPr>
        <a:xfrm>
          <a:off x="0" y="3561157"/>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大会数日前</a:t>
          </a:r>
        </a:p>
      </dsp:txBody>
      <dsp:txXfrm>
        <a:off x="29471" y="3590628"/>
        <a:ext cx="10494758" cy="544777"/>
      </dsp:txXfrm>
    </dsp:sp>
    <dsp:sp modelId="{7546E620-BCEF-4D1D-B363-CD4B37BE28B4}">
      <dsp:nvSpPr>
        <dsp:cNvPr id="0" name=""/>
        <dsp:cNvSpPr/>
      </dsp:nvSpPr>
      <dsp:spPr>
        <a:xfrm>
          <a:off x="0" y="4164877"/>
          <a:ext cx="105537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フルスケールテストが完了していれば、ここで行うテストは</a:t>
          </a:r>
          <a:r>
            <a:rPr kumimoji="1" lang="en-US" altLang="ja-JP" sz="1900" kern="1200" dirty="0"/>
            <a:t>RS</a:t>
          </a:r>
          <a:r>
            <a:rPr kumimoji="1" lang="ja-JP" altLang="en-US" sz="1900" kern="1200" dirty="0"/>
            <a:t>だけでも構いません。手控えの印刷や試合当日に向けての準備やデータの最終確認を行います。</a:t>
          </a:r>
        </a:p>
        <a:p>
          <a:pPr marL="171450" lvl="1" indent="-171450" algn="l" defTabSz="844550">
            <a:lnSpc>
              <a:spcPct val="90000"/>
            </a:lnSpc>
            <a:spcBef>
              <a:spcPct val="0"/>
            </a:spcBef>
            <a:spcAft>
              <a:spcPct val="20000"/>
            </a:spcAft>
            <a:buChar char="•"/>
          </a:pPr>
          <a:r>
            <a:rPr kumimoji="1" lang="ja-JP" altLang="en-US" sz="1900" kern="1200" dirty="0"/>
            <a:t>またもし何か不安要素があればその回避策に関してもしっかり検討しておきます。</a:t>
          </a:r>
        </a:p>
      </dsp:txBody>
      <dsp:txXfrm>
        <a:off x="0" y="4164877"/>
        <a:ext cx="10553700" cy="993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1476"/>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フルスケールテストの内容</a:t>
          </a:r>
        </a:p>
      </dsp:txBody>
      <dsp:txXfrm>
        <a:off x="29471" y="30947"/>
        <a:ext cx="10494758" cy="544777"/>
      </dsp:txXfrm>
    </dsp:sp>
    <dsp:sp modelId="{93F66D34-7FE1-42B8-9C33-0F69801F2595}">
      <dsp:nvSpPr>
        <dsp:cNvPr id="0" name=""/>
        <dsp:cNvSpPr/>
      </dsp:nvSpPr>
      <dsp:spPr>
        <a:xfrm>
          <a:off x="0" y="605196"/>
          <a:ext cx="10553700" cy="303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フルスケールテストというのは競技会で行われるすべてのクラスのテストを行わなければならないという事ではありません。</a:t>
          </a:r>
        </a:p>
        <a:p>
          <a:pPr marL="171450" lvl="1" indent="-171450" algn="l" defTabSz="844550">
            <a:lnSpc>
              <a:spcPct val="90000"/>
            </a:lnSpc>
            <a:spcBef>
              <a:spcPct val="0"/>
            </a:spcBef>
            <a:spcAft>
              <a:spcPct val="20000"/>
            </a:spcAft>
            <a:buChar char="•"/>
          </a:pPr>
          <a:r>
            <a:rPr kumimoji="1" lang="ja-JP" altLang="en-US" sz="1900" kern="1200" dirty="0"/>
            <a:t>シングルだけを例にとれば、ＳＰ＋ＦＳのクラスが４つ、ＳＰだけのクラスが２つ、ＦＳだけのクラスが６つあるとすると、ＳＰ＋ＦＳのクラスの中から１つ、ＳＰだけのクラスの中からの１つ、ＦＳだけのクラスの中から１つ、できれば参加選手が一番多いクラスの選択が望ましいですが、この場合計３つのクラスを選択し、試合の流れの通り全選手のテストを行います。その他別のカテゴリー</a:t>
          </a:r>
          <a:r>
            <a:rPr kumimoji="1" lang="en-US" altLang="ja-JP" sz="1900" kern="1200" dirty="0"/>
            <a:t>(</a:t>
          </a:r>
          <a:r>
            <a:rPr kumimoji="1" lang="ja-JP" altLang="en-US" sz="1900" kern="1200" dirty="0"/>
            <a:t>アイスダンスやペア、シンクロなど</a:t>
          </a:r>
          <a:r>
            <a:rPr kumimoji="1" lang="en-US" altLang="ja-JP" sz="1900" kern="1200" dirty="0"/>
            <a:t>)</a:t>
          </a:r>
          <a:r>
            <a:rPr kumimoji="1" lang="ja-JP" altLang="en-US" sz="1900" kern="1200" dirty="0"/>
            <a:t>がある場合にも同様な考え方でテストを行います。</a:t>
          </a:r>
        </a:p>
        <a:p>
          <a:pPr marL="171450" lvl="1" indent="-171450" algn="l" defTabSz="844550">
            <a:lnSpc>
              <a:spcPct val="90000"/>
            </a:lnSpc>
            <a:spcBef>
              <a:spcPct val="0"/>
            </a:spcBef>
            <a:spcAft>
              <a:spcPct val="20000"/>
            </a:spcAft>
            <a:buChar char="•"/>
          </a:pPr>
          <a:r>
            <a:rPr kumimoji="1" lang="ja-JP" altLang="en-US" sz="1900" kern="1200" dirty="0"/>
            <a:t>毎回試合当日にバタバタしているという話も良く聞こえてきます。そんな時管理者はそれが偶発的な事かをしっかり吟味して、偶発的な問題ではない場合にはしっかりとした改善策を講じる必要があります。</a:t>
          </a:r>
        </a:p>
      </dsp:txBody>
      <dsp:txXfrm>
        <a:off x="0" y="605196"/>
        <a:ext cx="10553700" cy="3030480"/>
      </dsp:txXfrm>
    </dsp:sp>
    <dsp:sp modelId="{6087F582-6733-4895-B192-FBB7ED0BC324}">
      <dsp:nvSpPr>
        <dsp:cNvPr id="0" name=""/>
        <dsp:cNvSpPr/>
      </dsp:nvSpPr>
      <dsp:spPr>
        <a:xfrm>
          <a:off x="0" y="3635677"/>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大会数日前</a:t>
          </a:r>
        </a:p>
      </dsp:txBody>
      <dsp:txXfrm>
        <a:off x="29471" y="3665148"/>
        <a:ext cx="10494758" cy="544777"/>
      </dsp:txXfrm>
    </dsp:sp>
    <dsp:sp modelId="{7546E620-BCEF-4D1D-B363-CD4B37BE28B4}">
      <dsp:nvSpPr>
        <dsp:cNvPr id="0" name=""/>
        <dsp:cNvSpPr/>
      </dsp:nvSpPr>
      <dsp:spPr>
        <a:xfrm>
          <a:off x="0" y="4239397"/>
          <a:ext cx="105537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フルスケールテストが完了していれば、ここで行うテストは</a:t>
          </a:r>
          <a:r>
            <a:rPr kumimoji="1" lang="en-US" altLang="ja-JP" sz="1900" kern="1200" dirty="0"/>
            <a:t>RS</a:t>
          </a:r>
          <a:r>
            <a:rPr kumimoji="1" lang="ja-JP" altLang="en-US" sz="1900" kern="1200" dirty="0"/>
            <a:t>だけでも構いません。手控えの印刷や試合当日に向けての準備やデータの最終確認を行います。</a:t>
          </a:r>
        </a:p>
        <a:p>
          <a:pPr marL="171450" lvl="1" indent="-171450" algn="l" defTabSz="844550">
            <a:lnSpc>
              <a:spcPct val="90000"/>
            </a:lnSpc>
            <a:spcBef>
              <a:spcPct val="0"/>
            </a:spcBef>
            <a:spcAft>
              <a:spcPct val="20000"/>
            </a:spcAft>
            <a:buChar char="•"/>
          </a:pPr>
          <a:r>
            <a:rPr kumimoji="1" lang="ja-JP" altLang="en-US" sz="1900" kern="1200" dirty="0"/>
            <a:t>またもし何か不安要素があればその回避策に関してもしっかり検討しておきます。</a:t>
          </a:r>
        </a:p>
      </dsp:txBody>
      <dsp:txXfrm>
        <a:off x="0" y="4239397"/>
        <a:ext cx="10553700" cy="993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27511"/>
          <a:ext cx="1055370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altLang="en-US" sz="2700" kern="1200" dirty="0"/>
            <a:t>注意事項</a:t>
          </a:r>
        </a:p>
      </dsp:txBody>
      <dsp:txXfrm>
        <a:off x="33155" y="60666"/>
        <a:ext cx="10487390" cy="612874"/>
      </dsp:txXfrm>
    </dsp:sp>
    <dsp:sp modelId="{93F66D34-7FE1-42B8-9C33-0F69801F2595}">
      <dsp:nvSpPr>
        <dsp:cNvPr id="0" name=""/>
        <dsp:cNvSpPr/>
      </dsp:nvSpPr>
      <dsp:spPr>
        <a:xfrm>
          <a:off x="0" y="706696"/>
          <a:ext cx="10553700" cy="480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4290" rIns="192024" bIns="34290" numCol="1" spcCol="1270" anchor="t" anchorCtr="0">
          <a:noAutofit/>
        </a:bodyPr>
        <a:lstStyle/>
        <a:p>
          <a:pPr marL="228600" lvl="1" indent="-228600" algn="l" defTabSz="933450">
            <a:lnSpc>
              <a:spcPct val="90000"/>
            </a:lnSpc>
            <a:spcBef>
              <a:spcPct val="0"/>
            </a:spcBef>
            <a:spcAft>
              <a:spcPct val="20000"/>
            </a:spcAft>
            <a:buChar char="•"/>
          </a:pPr>
          <a:r>
            <a:rPr kumimoji="1" lang="ja-JP" altLang="en-US" sz="2100" kern="1200" dirty="0"/>
            <a:t>全てに最優先するのは安全（漏電、過電流）です。</a:t>
          </a:r>
        </a:p>
        <a:p>
          <a:pPr marL="228600" lvl="1" indent="-228600" algn="l" defTabSz="933450">
            <a:lnSpc>
              <a:spcPct val="90000"/>
            </a:lnSpc>
            <a:spcBef>
              <a:spcPct val="0"/>
            </a:spcBef>
            <a:spcAft>
              <a:spcPct val="20000"/>
            </a:spcAft>
            <a:buChar char="•"/>
          </a:pPr>
          <a:r>
            <a:rPr kumimoji="1" lang="ja-JP" altLang="en-US" sz="2100" kern="1200" dirty="0"/>
            <a:t>専用電源がある場合を除いて、必要不可欠な場所には無停電電源装置</a:t>
          </a:r>
          <a:r>
            <a:rPr kumimoji="1" lang="en-US" altLang="ja-JP" sz="2100" kern="1200" dirty="0"/>
            <a:t>(UPS)</a:t>
          </a:r>
          <a:r>
            <a:rPr kumimoji="1" lang="ja-JP" altLang="en-US" sz="2100" kern="1200" dirty="0"/>
            <a:t>などの投入も必要です。</a:t>
          </a:r>
        </a:p>
        <a:p>
          <a:pPr marL="228600" lvl="1" indent="-228600" algn="l" defTabSz="933450">
            <a:lnSpc>
              <a:spcPct val="90000"/>
            </a:lnSpc>
            <a:spcBef>
              <a:spcPct val="0"/>
            </a:spcBef>
            <a:spcAft>
              <a:spcPct val="20000"/>
            </a:spcAft>
            <a:buChar char="•"/>
          </a:pPr>
          <a:r>
            <a:rPr kumimoji="1" lang="ja-JP" altLang="en-US" sz="2100" kern="1200" dirty="0"/>
            <a:t>オンラインは、演技～採点～案内などスムースな競技運営に便利かも知れません。反面機材トラブルやオペチョンによる遅延はそれ以降の選手などに対して要らぬ負担を課してしまう事も少なくありません。それらを防止するためにも機材の管理、オペレーションの習熟の程度を知ることは管理者として当然の責務です。</a:t>
          </a:r>
        </a:p>
        <a:p>
          <a:pPr marL="228600" lvl="1" indent="-228600" algn="l" defTabSz="933450">
            <a:lnSpc>
              <a:spcPct val="90000"/>
            </a:lnSpc>
            <a:spcBef>
              <a:spcPct val="0"/>
            </a:spcBef>
            <a:spcAft>
              <a:spcPct val="20000"/>
            </a:spcAft>
            <a:buChar char="•"/>
          </a:pPr>
          <a:r>
            <a:rPr kumimoji="1" lang="ja-JP" altLang="en-US" sz="2100" kern="1200" dirty="0"/>
            <a:t>同様に競技会の流れという意味では、カルキュレーティング･オペレータ</a:t>
          </a:r>
          <a:r>
            <a:rPr kumimoji="1" lang="en-US" altLang="ja-JP" sz="2100" kern="1200" dirty="0"/>
            <a:t>(</a:t>
          </a:r>
          <a:r>
            <a:rPr kumimoji="1" lang="ja-JP" altLang="en-US" sz="2100" kern="1200" dirty="0"/>
            <a:t>ＣＯ</a:t>
          </a:r>
          <a:r>
            <a:rPr kumimoji="1" lang="en-US" altLang="ja-JP" sz="2100" kern="1200" dirty="0"/>
            <a:t>)</a:t>
          </a:r>
          <a:r>
            <a:rPr kumimoji="1" lang="ja-JP" altLang="en-US" sz="2100" kern="1200" dirty="0"/>
            <a:t>の動きにも十分注意を払う必要があります。オペレーションにムラがあったり、集中力がないオペレータには交代してもらう英断も必要です。学生さんに任せっきりという話もよく聞きますが、監督者の常時監視が無い状態でのこのような運用は厳に慎むべきです。</a:t>
          </a:r>
        </a:p>
        <a:p>
          <a:pPr marL="228600" lvl="1" indent="-228600" algn="l" defTabSz="933450">
            <a:lnSpc>
              <a:spcPct val="90000"/>
            </a:lnSpc>
            <a:spcBef>
              <a:spcPct val="0"/>
            </a:spcBef>
            <a:spcAft>
              <a:spcPct val="20000"/>
            </a:spcAft>
            <a:buChar char="•"/>
          </a:pPr>
          <a:r>
            <a:rPr kumimoji="1" lang="ja-JP" altLang="en-US" sz="2100" kern="1200" dirty="0"/>
            <a:t>つまり成績を扱うという事はとても重要なことだと理解していただきたいのです。</a:t>
          </a:r>
        </a:p>
        <a:p>
          <a:pPr marL="228600" lvl="1" indent="-228600" algn="l" defTabSz="933450">
            <a:lnSpc>
              <a:spcPct val="90000"/>
            </a:lnSpc>
            <a:spcBef>
              <a:spcPct val="0"/>
            </a:spcBef>
            <a:spcAft>
              <a:spcPct val="20000"/>
            </a:spcAft>
            <a:buChar char="•"/>
          </a:pPr>
          <a:r>
            <a:rPr kumimoji="1" lang="ja-JP" altLang="en-US" sz="2100" kern="1200" dirty="0"/>
            <a:t>加えて機材異常時のフェールセーフの事やバックアップの事は十分検討しておく必要があります。</a:t>
          </a:r>
        </a:p>
      </dsp:txBody>
      <dsp:txXfrm>
        <a:off x="0" y="706696"/>
        <a:ext cx="10553700" cy="48065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42044"/>
          <a:ext cx="1055370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altLang="en-US" sz="2700" kern="1200" dirty="0"/>
            <a:t>規格概要</a:t>
          </a:r>
        </a:p>
      </dsp:txBody>
      <dsp:txXfrm>
        <a:off x="33155" y="75199"/>
        <a:ext cx="10487390" cy="612874"/>
      </dsp:txXfrm>
    </dsp:sp>
    <dsp:sp modelId="{93F66D34-7FE1-42B8-9C33-0F69801F2595}">
      <dsp:nvSpPr>
        <dsp:cNvPr id="0" name=""/>
        <dsp:cNvSpPr/>
      </dsp:nvSpPr>
      <dsp:spPr>
        <a:xfrm>
          <a:off x="0" y="721229"/>
          <a:ext cx="10553700" cy="447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4290" rIns="192024" bIns="34290" numCol="1" spcCol="1270" anchor="t" anchorCtr="0">
          <a:noAutofit/>
        </a:bodyPr>
        <a:lstStyle/>
        <a:p>
          <a:pPr marL="228600" lvl="1" indent="-228600" algn="l" defTabSz="933450">
            <a:lnSpc>
              <a:spcPct val="90000"/>
            </a:lnSpc>
            <a:spcBef>
              <a:spcPct val="0"/>
            </a:spcBef>
            <a:spcAft>
              <a:spcPct val="20000"/>
            </a:spcAft>
            <a:buChar char="•"/>
          </a:pPr>
          <a:r>
            <a:rPr kumimoji="1" lang="ja-JP" altLang="en-US" sz="2100" kern="1200" dirty="0"/>
            <a:t>フレームサイズ：</a:t>
          </a:r>
          <a:r>
            <a:rPr kumimoji="1" lang="en-US" altLang="ja-JP" sz="2100" kern="1200" dirty="0"/>
            <a:t>1280x720 (720p)</a:t>
          </a:r>
          <a:endParaRPr kumimoji="1" lang="ja-JP" altLang="en-US" sz="2100" kern="1200" dirty="0"/>
        </a:p>
        <a:p>
          <a:pPr marL="228600" lvl="1" indent="-228600" algn="l" defTabSz="933450">
            <a:lnSpc>
              <a:spcPct val="90000"/>
            </a:lnSpc>
            <a:spcBef>
              <a:spcPct val="0"/>
            </a:spcBef>
            <a:spcAft>
              <a:spcPct val="20000"/>
            </a:spcAft>
            <a:buChar char="•"/>
          </a:pPr>
          <a:r>
            <a:rPr kumimoji="1" lang="ja-JP" altLang="en-US" sz="2100" kern="1200" dirty="0"/>
            <a:t>フレームレート：</a:t>
          </a:r>
          <a:r>
            <a:rPr kumimoji="1" lang="en-US" altLang="ja-JP" sz="2100" kern="1200" dirty="0"/>
            <a:t>60(59.94)fps </a:t>
          </a:r>
          <a:r>
            <a:rPr kumimoji="1" lang="ja-JP" altLang="en-US" sz="2100" kern="1200" dirty="0"/>
            <a:t>または </a:t>
          </a:r>
          <a:r>
            <a:rPr kumimoji="1" lang="en-US" altLang="ja-JP" sz="2100" kern="1200" dirty="0"/>
            <a:t>30(29.97)fps</a:t>
          </a:r>
          <a:endParaRPr kumimoji="1" lang="ja-JP" altLang="en-US" sz="2100" kern="1200" dirty="0"/>
        </a:p>
        <a:p>
          <a:pPr marL="228600" lvl="1" indent="-228600" algn="l" defTabSz="933450">
            <a:lnSpc>
              <a:spcPct val="90000"/>
            </a:lnSpc>
            <a:spcBef>
              <a:spcPct val="0"/>
            </a:spcBef>
            <a:spcAft>
              <a:spcPct val="20000"/>
            </a:spcAft>
            <a:buChar char="•"/>
          </a:pPr>
          <a:r>
            <a:rPr kumimoji="1" lang="ja-JP" altLang="en-US" sz="2100" kern="1200" dirty="0"/>
            <a:t>ビットレート：</a:t>
          </a:r>
          <a:r>
            <a:rPr kumimoji="1" lang="en-US" altLang="ja-JP" sz="2100" kern="1200" dirty="0"/>
            <a:t>2Mbps</a:t>
          </a:r>
          <a:r>
            <a:rPr kumimoji="1" lang="ja-JP" altLang="en-US" sz="2100" kern="1200" dirty="0"/>
            <a:t>～</a:t>
          </a:r>
          <a:r>
            <a:rPr kumimoji="1" lang="en-US" altLang="ja-JP" sz="2100" kern="1200" dirty="0"/>
            <a:t>5Mbps</a:t>
          </a:r>
          <a:endParaRPr kumimoji="1" lang="ja-JP" altLang="en-US" sz="2100" kern="1200" dirty="0"/>
        </a:p>
        <a:p>
          <a:pPr marL="228600" lvl="1" indent="-228600" algn="l" defTabSz="933450">
            <a:lnSpc>
              <a:spcPct val="90000"/>
            </a:lnSpc>
            <a:spcBef>
              <a:spcPct val="0"/>
            </a:spcBef>
            <a:spcAft>
              <a:spcPct val="20000"/>
            </a:spcAft>
            <a:buChar char="•"/>
          </a:pPr>
          <a:r>
            <a:rPr kumimoji="1" lang="ja-JP" altLang="en-US" sz="2100" kern="1200" dirty="0"/>
            <a:t>コーデック：</a:t>
          </a:r>
          <a:r>
            <a:rPr kumimoji="1" lang="en-US" altLang="ja-JP" sz="2100" kern="1200" dirty="0"/>
            <a:t>H.264</a:t>
          </a:r>
          <a:endParaRPr kumimoji="1" lang="ja-JP" altLang="en-US" sz="2100" kern="1200" dirty="0"/>
        </a:p>
        <a:p>
          <a:pPr marL="228600" lvl="1" indent="-228600" algn="l" defTabSz="933450">
            <a:lnSpc>
              <a:spcPct val="90000"/>
            </a:lnSpc>
            <a:spcBef>
              <a:spcPct val="0"/>
            </a:spcBef>
            <a:spcAft>
              <a:spcPct val="20000"/>
            </a:spcAft>
            <a:buChar char="•"/>
          </a:pPr>
          <a:r>
            <a:rPr kumimoji="1" lang="ja-JP" altLang="en-US" sz="2100" kern="1200" dirty="0"/>
            <a:t>オーディオコンプレッション：不要</a:t>
          </a:r>
          <a:r>
            <a:rPr kumimoji="1" lang="en-US" altLang="ja-JP" sz="2100" kern="1200" dirty="0"/>
            <a:t>(</a:t>
          </a:r>
          <a:r>
            <a:rPr kumimoji="1" lang="ja-JP" altLang="en-US" sz="2100" kern="1200" dirty="0"/>
            <a:t>未使用</a:t>
          </a:r>
          <a:r>
            <a:rPr kumimoji="1" lang="en-US" altLang="ja-JP" sz="2100" kern="1200" dirty="0"/>
            <a:t>)</a:t>
          </a:r>
          <a:endParaRPr kumimoji="1" lang="ja-JP" altLang="en-US" sz="2100" kern="1200" dirty="0"/>
        </a:p>
        <a:p>
          <a:pPr marL="228600" lvl="1" indent="-228600" algn="l" defTabSz="933450">
            <a:lnSpc>
              <a:spcPct val="90000"/>
            </a:lnSpc>
            <a:spcBef>
              <a:spcPct val="0"/>
            </a:spcBef>
            <a:spcAft>
              <a:spcPct val="20000"/>
            </a:spcAft>
            <a:buChar char="•"/>
          </a:pPr>
          <a:r>
            <a:rPr kumimoji="1" lang="ja-JP" altLang="en-US" sz="2100" kern="1200" dirty="0"/>
            <a:t>転送プロトコル：</a:t>
          </a:r>
          <a:r>
            <a:rPr kumimoji="1" lang="en-US" altLang="ja-JP" sz="2100" kern="1200" dirty="0"/>
            <a:t>RTSP</a:t>
          </a:r>
          <a:endParaRPr kumimoji="1" lang="ja-JP" altLang="en-US" sz="2100" kern="1200" dirty="0"/>
        </a:p>
        <a:p>
          <a:pPr marL="228600" lvl="1" indent="-228600" algn="l" defTabSz="933450">
            <a:lnSpc>
              <a:spcPct val="90000"/>
            </a:lnSpc>
            <a:spcBef>
              <a:spcPct val="0"/>
            </a:spcBef>
            <a:spcAft>
              <a:spcPct val="20000"/>
            </a:spcAft>
            <a:buChar char="•"/>
          </a:pPr>
          <a:endParaRPr kumimoji="1" lang="ja-JP" altLang="en-US" sz="2100" kern="1200" dirty="0"/>
        </a:p>
        <a:p>
          <a:pPr marL="228600" lvl="1" indent="-228600" algn="l" defTabSz="933450">
            <a:lnSpc>
              <a:spcPct val="90000"/>
            </a:lnSpc>
            <a:spcBef>
              <a:spcPct val="0"/>
            </a:spcBef>
            <a:spcAft>
              <a:spcPct val="20000"/>
            </a:spcAft>
            <a:buChar char="•"/>
          </a:pPr>
          <a:endParaRPr kumimoji="1" lang="ja-JP" altLang="en-US" sz="2100" kern="1200" dirty="0"/>
        </a:p>
        <a:p>
          <a:pPr marL="228600" lvl="1" indent="-228600" algn="l" defTabSz="933450">
            <a:lnSpc>
              <a:spcPct val="90000"/>
            </a:lnSpc>
            <a:spcBef>
              <a:spcPct val="0"/>
            </a:spcBef>
            <a:spcAft>
              <a:spcPct val="20000"/>
            </a:spcAft>
            <a:buChar char="•"/>
          </a:pPr>
          <a:endParaRPr kumimoji="1" lang="ja-JP" altLang="en-US" sz="2100" kern="1200" dirty="0"/>
        </a:p>
        <a:p>
          <a:pPr marL="228600" lvl="1" indent="-228600" algn="l" defTabSz="933450">
            <a:lnSpc>
              <a:spcPct val="90000"/>
            </a:lnSpc>
            <a:spcBef>
              <a:spcPct val="0"/>
            </a:spcBef>
            <a:spcAft>
              <a:spcPct val="20000"/>
            </a:spcAft>
            <a:buChar char="•"/>
          </a:pPr>
          <a:endParaRPr kumimoji="1" lang="ja-JP" altLang="en-US" sz="2100" kern="1200" dirty="0"/>
        </a:p>
        <a:p>
          <a:pPr marL="228600" lvl="1" indent="-228600" algn="l" defTabSz="933450">
            <a:lnSpc>
              <a:spcPct val="90000"/>
            </a:lnSpc>
            <a:spcBef>
              <a:spcPct val="0"/>
            </a:spcBef>
            <a:spcAft>
              <a:spcPct val="20000"/>
            </a:spcAft>
            <a:buChar char="•"/>
          </a:pPr>
          <a:endParaRPr kumimoji="1" lang="ja-JP" altLang="en-US" sz="2100" kern="1200" dirty="0"/>
        </a:p>
        <a:p>
          <a:pPr marL="228600" lvl="1" indent="-228600" algn="l" defTabSz="933450">
            <a:lnSpc>
              <a:spcPct val="90000"/>
            </a:lnSpc>
            <a:spcBef>
              <a:spcPct val="0"/>
            </a:spcBef>
            <a:spcAft>
              <a:spcPct val="20000"/>
            </a:spcAft>
            <a:buChar char="•"/>
          </a:pPr>
          <a:endParaRPr kumimoji="1" lang="ja-JP" altLang="en-US" sz="2100" kern="1200" dirty="0"/>
        </a:p>
      </dsp:txBody>
      <dsp:txXfrm>
        <a:off x="0" y="721229"/>
        <a:ext cx="10553700" cy="4471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223209"/>
          <a:ext cx="1055370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altLang="en-US" sz="2700" kern="1200" dirty="0"/>
            <a:t>オフライン･リザルト･システム</a:t>
          </a:r>
        </a:p>
      </dsp:txBody>
      <dsp:txXfrm>
        <a:off x="33155" y="256364"/>
        <a:ext cx="10487390" cy="612874"/>
      </dsp:txXfrm>
    </dsp:sp>
    <dsp:sp modelId="{93F66D34-7FE1-42B8-9C33-0F69801F2595}">
      <dsp:nvSpPr>
        <dsp:cNvPr id="0" name=""/>
        <dsp:cNvSpPr/>
      </dsp:nvSpPr>
      <dsp:spPr>
        <a:xfrm>
          <a:off x="0" y="902394"/>
          <a:ext cx="10553700"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4290" rIns="192024" bIns="34290" numCol="1" spcCol="1270" anchor="t" anchorCtr="0">
          <a:noAutofit/>
        </a:bodyPr>
        <a:lstStyle/>
        <a:p>
          <a:pPr marL="228600" lvl="1" indent="-228600" algn="l" defTabSz="933450">
            <a:lnSpc>
              <a:spcPct val="90000"/>
            </a:lnSpc>
            <a:spcBef>
              <a:spcPct val="0"/>
            </a:spcBef>
            <a:spcAft>
              <a:spcPct val="20000"/>
            </a:spcAft>
            <a:buChar char="•"/>
          </a:pPr>
          <a:r>
            <a:rPr kumimoji="1" lang="ja-JP" altLang="en-US" sz="2100" kern="1200" dirty="0"/>
            <a:t>ＲＳだけで成績処理を行う使い方を意味する言葉です</a:t>
          </a:r>
        </a:p>
        <a:p>
          <a:pPr marL="228600" lvl="1" indent="-228600" algn="l" defTabSz="933450">
            <a:lnSpc>
              <a:spcPct val="90000"/>
            </a:lnSpc>
            <a:spcBef>
              <a:spcPct val="0"/>
            </a:spcBef>
            <a:spcAft>
              <a:spcPct val="20000"/>
            </a:spcAft>
            <a:buChar char="•"/>
          </a:pPr>
          <a:r>
            <a:rPr kumimoji="1" lang="ja-JP" altLang="en-US" sz="2100" kern="1200" dirty="0"/>
            <a:t>テクニカル･オフィシャルによって認定された要素や減点、レフェリー</a:t>
          </a:r>
          <a:r>
            <a:rPr kumimoji="1" lang="en-US" altLang="ja-JP" sz="2100" kern="1200" dirty="0"/>
            <a:t>/</a:t>
          </a:r>
          <a:r>
            <a:rPr kumimoji="1" lang="ja-JP" altLang="en-US" sz="2100" kern="1200" dirty="0"/>
            <a:t>ジャッジによって採点されたＧＯＥやＰＣＳ、減点などのデータは、すべて手作業でＲＳに登録されます</a:t>
          </a:r>
        </a:p>
        <a:p>
          <a:pPr marL="228600" lvl="1" indent="-228600" algn="l" defTabSz="933450">
            <a:lnSpc>
              <a:spcPct val="90000"/>
            </a:lnSpc>
            <a:spcBef>
              <a:spcPct val="0"/>
            </a:spcBef>
            <a:spcAft>
              <a:spcPct val="20000"/>
            </a:spcAft>
            <a:buChar char="•"/>
          </a:pPr>
          <a:r>
            <a:rPr kumimoji="1" lang="ja-JP" altLang="en-US" sz="2100" kern="1200" dirty="0"/>
            <a:t>オフライン･システムの運用には「</a:t>
          </a:r>
          <a:r>
            <a:rPr kumimoji="1" lang="ja-JP" altLang="en-US" sz="2100" kern="1200" dirty="0">
              <a:effectLst>
                <a:outerShdw blurRad="38100" dist="38100" dir="2700000" algn="tl">
                  <a:srgbClr val="000000">
                    <a:alpha val="43137"/>
                  </a:srgbClr>
                </a:outerShdw>
              </a:effectLst>
            </a:rPr>
            <a:t>オフライン･システム管理者</a:t>
          </a:r>
          <a:r>
            <a:rPr kumimoji="1" lang="ja-JP" altLang="en-US" sz="2100" kern="1200" dirty="0"/>
            <a:t>」の資格が必要です</a:t>
          </a:r>
        </a:p>
      </dsp:txBody>
      <dsp:txXfrm>
        <a:off x="0" y="902394"/>
        <a:ext cx="10553700" cy="1481085"/>
      </dsp:txXfrm>
    </dsp:sp>
    <dsp:sp modelId="{6087F582-6733-4895-B192-FBB7ED0BC324}">
      <dsp:nvSpPr>
        <dsp:cNvPr id="0" name=""/>
        <dsp:cNvSpPr/>
      </dsp:nvSpPr>
      <dsp:spPr>
        <a:xfrm>
          <a:off x="0" y="2383480"/>
          <a:ext cx="1055370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altLang="en-US" sz="2700" kern="1200" dirty="0"/>
            <a:t>オンライン･リザルト･システム</a:t>
          </a:r>
        </a:p>
      </dsp:txBody>
      <dsp:txXfrm>
        <a:off x="33155" y="2416635"/>
        <a:ext cx="10487390" cy="612874"/>
      </dsp:txXfrm>
    </dsp:sp>
    <dsp:sp modelId="{7546E620-BCEF-4D1D-B363-CD4B37BE28B4}">
      <dsp:nvSpPr>
        <dsp:cNvPr id="0" name=""/>
        <dsp:cNvSpPr/>
      </dsp:nvSpPr>
      <dsp:spPr>
        <a:xfrm>
          <a:off x="0" y="3062664"/>
          <a:ext cx="10553700"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4290" rIns="192024" bIns="34290" numCol="1" spcCol="1270" anchor="t" anchorCtr="0">
          <a:noAutofit/>
        </a:bodyPr>
        <a:lstStyle/>
        <a:p>
          <a:pPr marL="228600" lvl="1" indent="-228600" algn="l" defTabSz="933450">
            <a:lnSpc>
              <a:spcPct val="90000"/>
            </a:lnSpc>
            <a:spcBef>
              <a:spcPct val="0"/>
            </a:spcBef>
            <a:spcAft>
              <a:spcPct val="20000"/>
            </a:spcAft>
            <a:buChar char="•"/>
          </a:pPr>
          <a:r>
            <a:rPr kumimoji="1" lang="ja-JP" altLang="en-US" sz="2100" kern="1200" dirty="0"/>
            <a:t>ＲＳ、ＪＳ、ＤＯ、ＶＣとをネットワークで接続し、レフェリー</a:t>
          </a:r>
          <a:r>
            <a:rPr kumimoji="1" lang="en-US" altLang="ja-JP" sz="2100" kern="1200" dirty="0"/>
            <a:t>/</a:t>
          </a:r>
          <a:r>
            <a:rPr kumimoji="1" lang="ja-JP" altLang="en-US" sz="2100" kern="1200" dirty="0"/>
            <a:t>ジャッジの採点、ＴＰによる認定など、すべてのデータ処理をオンライン</a:t>
          </a:r>
          <a:r>
            <a:rPr kumimoji="1" lang="en-US" altLang="ja-JP" sz="2100" kern="1200" dirty="0"/>
            <a:t>(</a:t>
          </a:r>
          <a:r>
            <a:rPr kumimoji="1" lang="ja-JP" altLang="en-US" sz="2100" kern="1200" dirty="0"/>
            <a:t>ネットワークで相互通信が可能な状態</a:t>
          </a:r>
          <a:r>
            <a:rPr kumimoji="1" lang="en-US" altLang="ja-JP" sz="2100" kern="1200" dirty="0"/>
            <a:t>)</a:t>
          </a:r>
          <a:r>
            <a:rPr kumimoji="1" lang="ja-JP" altLang="en-US" sz="2100" kern="1200" dirty="0"/>
            <a:t>で行い成績処理を行うことを意味する言葉です</a:t>
          </a:r>
        </a:p>
        <a:p>
          <a:pPr marL="228600" lvl="1" indent="-228600" algn="l" defTabSz="933450">
            <a:lnSpc>
              <a:spcPct val="90000"/>
            </a:lnSpc>
            <a:spcBef>
              <a:spcPct val="0"/>
            </a:spcBef>
            <a:spcAft>
              <a:spcPct val="20000"/>
            </a:spcAft>
            <a:buChar char="•"/>
          </a:pPr>
          <a:r>
            <a:rPr kumimoji="1" lang="ja-JP" altLang="en-US" sz="2100" kern="1200" dirty="0"/>
            <a:t>オンライン･システムの運用には「</a:t>
          </a:r>
          <a:r>
            <a:rPr kumimoji="1" lang="ja-JP" altLang="en-US" sz="2100" kern="1200" dirty="0">
              <a:effectLst>
                <a:outerShdw blurRad="38100" dist="38100" dir="2700000" algn="tl">
                  <a:srgbClr val="000000">
                    <a:alpha val="43137"/>
                  </a:srgbClr>
                </a:outerShdw>
              </a:effectLst>
            </a:rPr>
            <a:t>オンライン･システム管理者</a:t>
          </a:r>
          <a:r>
            <a:rPr kumimoji="1" lang="ja-JP" altLang="en-US" sz="2100" kern="1200" dirty="0"/>
            <a:t>」の資格が必要です</a:t>
          </a:r>
        </a:p>
      </dsp:txBody>
      <dsp:txXfrm>
        <a:off x="0" y="3062664"/>
        <a:ext cx="10553700" cy="1397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122229"/>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フィギュア役職管理サイト</a:t>
          </a:r>
        </a:p>
      </dsp:txBody>
      <dsp:txXfrm>
        <a:off x="29471" y="151700"/>
        <a:ext cx="10494758" cy="544777"/>
      </dsp:txXfrm>
    </dsp:sp>
    <dsp:sp modelId="{93F66D34-7FE1-42B8-9C33-0F69801F2595}">
      <dsp:nvSpPr>
        <dsp:cNvPr id="0" name=""/>
        <dsp:cNvSpPr/>
      </dsp:nvSpPr>
      <dsp:spPr>
        <a:xfrm>
          <a:off x="0" y="725949"/>
          <a:ext cx="105537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en-US" altLang="ja-JP" sz="1900" kern="1200" dirty="0"/>
            <a:t>JSF</a:t>
          </a:r>
          <a:r>
            <a:rPr kumimoji="1" lang="ja-JP" altLang="en-US" sz="1900" kern="1200" dirty="0"/>
            <a:t>や各都道府県におけるフィギュアの役職</a:t>
          </a:r>
          <a:r>
            <a:rPr kumimoji="1" lang="en-US" altLang="ja-JP" sz="1900" kern="1200" dirty="0"/>
            <a:t>(</a:t>
          </a:r>
          <a:r>
            <a:rPr kumimoji="1" lang="ja-JP" altLang="en-US" sz="1900" kern="1200" dirty="0"/>
            <a:t>部長</a:t>
          </a:r>
          <a:r>
            <a:rPr kumimoji="1" lang="en-US" altLang="ja-JP" sz="1900" kern="1200" dirty="0"/>
            <a:t>/</a:t>
          </a:r>
          <a:r>
            <a:rPr kumimoji="1" lang="ja-JP" altLang="en-US" sz="1900" kern="1200" dirty="0"/>
            <a:t>副部長</a:t>
          </a:r>
          <a:r>
            <a:rPr kumimoji="1" lang="en-US" altLang="ja-JP" sz="1900" kern="1200" dirty="0"/>
            <a:t>/</a:t>
          </a:r>
          <a:r>
            <a:rPr kumimoji="1" lang="ja-JP" altLang="en-US" sz="1900" kern="1200" dirty="0"/>
            <a:t>総務・・・</a:t>
          </a:r>
          <a:r>
            <a:rPr kumimoji="1" lang="en-US" altLang="ja-JP" sz="1900" kern="1200" dirty="0"/>
            <a:t>)</a:t>
          </a:r>
          <a:r>
            <a:rPr kumimoji="1" lang="ja-JP" altLang="en-US" sz="1900" kern="1200" dirty="0"/>
            <a:t>をメンテナンスするサイト</a:t>
          </a:r>
        </a:p>
        <a:p>
          <a:pPr marL="171450" lvl="1" indent="-171450" algn="l" defTabSz="844550">
            <a:lnSpc>
              <a:spcPct val="90000"/>
            </a:lnSpc>
            <a:spcBef>
              <a:spcPct val="0"/>
            </a:spcBef>
            <a:spcAft>
              <a:spcPct val="20000"/>
            </a:spcAft>
            <a:buChar char="•"/>
          </a:pPr>
          <a:r>
            <a:rPr kumimoji="1" lang="ja-JP" altLang="en-US" sz="1900" kern="1200" dirty="0"/>
            <a:t>事業担当者は大会情報掲載サイトの管理を行うことができます</a:t>
          </a:r>
        </a:p>
      </dsp:txBody>
      <dsp:txXfrm>
        <a:off x="0" y="725949"/>
        <a:ext cx="10553700" cy="695520"/>
      </dsp:txXfrm>
    </dsp:sp>
    <dsp:sp modelId="{6087F582-6733-4895-B192-FBB7ED0BC324}">
      <dsp:nvSpPr>
        <dsp:cNvPr id="0" name=""/>
        <dsp:cNvSpPr/>
      </dsp:nvSpPr>
      <dsp:spPr>
        <a:xfrm>
          <a:off x="0" y="1421469"/>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競技会参加申込サイト</a:t>
          </a:r>
        </a:p>
      </dsp:txBody>
      <dsp:txXfrm>
        <a:off x="29471" y="1450940"/>
        <a:ext cx="10494758" cy="544777"/>
      </dsp:txXfrm>
    </dsp:sp>
    <dsp:sp modelId="{7546E620-BCEF-4D1D-B363-CD4B37BE28B4}">
      <dsp:nvSpPr>
        <dsp:cNvPr id="0" name=""/>
        <dsp:cNvSpPr/>
      </dsp:nvSpPr>
      <dsp:spPr>
        <a:xfrm>
          <a:off x="0" y="2025189"/>
          <a:ext cx="105537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地方競技会の開催情報を登録し、その大会の参加申し込みを受け付けるサイト</a:t>
          </a:r>
        </a:p>
        <a:p>
          <a:pPr marL="171450" lvl="1" indent="-171450" algn="l" defTabSz="844550">
            <a:lnSpc>
              <a:spcPct val="90000"/>
            </a:lnSpc>
            <a:spcBef>
              <a:spcPct val="0"/>
            </a:spcBef>
            <a:spcAft>
              <a:spcPct val="20000"/>
            </a:spcAft>
            <a:buChar char="•"/>
          </a:pPr>
          <a:r>
            <a:rPr kumimoji="1" lang="ja-JP" altLang="en-US" sz="1900" kern="1200" dirty="0"/>
            <a:t>大会参加申込データはエクセルで利用、</a:t>
          </a:r>
          <a:r>
            <a:rPr kumimoji="1" lang="en-US" altLang="ja-JP" sz="1900" kern="1200" dirty="0"/>
            <a:t>XML</a:t>
          </a:r>
          <a:r>
            <a:rPr kumimoji="1" lang="ja-JP" altLang="en-US" sz="1900" kern="1200" dirty="0"/>
            <a:t>データはリザルトシステムで利用可能です</a:t>
          </a:r>
        </a:p>
      </dsp:txBody>
      <dsp:txXfrm>
        <a:off x="0" y="2025189"/>
        <a:ext cx="10553700" cy="695520"/>
      </dsp:txXfrm>
    </dsp:sp>
    <dsp:sp modelId="{A3BD6821-09CF-49A7-A58E-2886642FC5A3}">
      <dsp:nvSpPr>
        <dsp:cNvPr id="0" name=""/>
        <dsp:cNvSpPr/>
      </dsp:nvSpPr>
      <dsp:spPr>
        <a:xfrm>
          <a:off x="0" y="2720709"/>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地方大会情報掲載サイト</a:t>
          </a:r>
        </a:p>
      </dsp:txBody>
      <dsp:txXfrm>
        <a:off x="29471" y="2750180"/>
        <a:ext cx="10494758" cy="544777"/>
      </dsp:txXfrm>
    </dsp:sp>
    <dsp:sp modelId="{C0CCDF93-9DF5-4998-9CBA-2052E20A233E}">
      <dsp:nvSpPr>
        <dsp:cNvPr id="0" name=""/>
        <dsp:cNvSpPr/>
      </dsp:nvSpPr>
      <dsp:spPr>
        <a:xfrm>
          <a:off x="0" y="3324429"/>
          <a:ext cx="105537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地方大会の大会要項、同意書、スケジュールなどを掲載するためのサイト</a:t>
          </a:r>
        </a:p>
        <a:p>
          <a:pPr marL="171450" lvl="1" indent="-171450" algn="l" defTabSz="800100">
            <a:lnSpc>
              <a:spcPct val="90000"/>
            </a:lnSpc>
            <a:spcBef>
              <a:spcPct val="0"/>
            </a:spcBef>
            <a:spcAft>
              <a:spcPct val="20000"/>
            </a:spcAft>
            <a:buChar char="•"/>
          </a:pPr>
          <a:r>
            <a:rPr kumimoji="1" lang="ja-JP" altLang="en-US" sz="1800" kern="1200" dirty="0"/>
            <a:t>競技会終了後には大会成績を掲載します</a:t>
          </a:r>
        </a:p>
        <a:p>
          <a:pPr marL="171450" lvl="1" indent="-171450" algn="l" defTabSz="800100">
            <a:lnSpc>
              <a:spcPct val="90000"/>
            </a:lnSpc>
            <a:spcBef>
              <a:spcPct val="0"/>
            </a:spcBef>
            <a:spcAft>
              <a:spcPct val="20000"/>
            </a:spcAft>
            <a:buChar char="•"/>
          </a:pPr>
          <a:r>
            <a:rPr kumimoji="1" lang="ja-JP" altLang="en-US" sz="1800" kern="1200" dirty="0"/>
            <a:t>関連</a:t>
          </a:r>
          <a:r>
            <a:rPr kumimoji="1" lang="en-US" altLang="ja-JP" sz="1800" kern="1200" dirty="0"/>
            <a:t>MyPage</a:t>
          </a:r>
          <a:r>
            <a:rPr kumimoji="1" lang="ja-JP" altLang="en-US" sz="1800" kern="1200" dirty="0"/>
            <a:t>からスマホアプリ</a:t>
          </a:r>
          <a:r>
            <a:rPr kumimoji="1" lang="en-US" altLang="ja-JP" sz="1800" kern="1200" dirty="0"/>
            <a:t>(Skating info)</a:t>
          </a:r>
          <a:r>
            <a:rPr kumimoji="1" lang="ja-JP" altLang="en-US" sz="1800" kern="1200" dirty="0"/>
            <a:t>に対してプッシュ通知を送信することができます。</a:t>
          </a:r>
          <a:br>
            <a:rPr kumimoji="1" lang="en-US" altLang="ja-JP" sz="1800" kern="1200" dirty="0"/>
          </a:br>
          <a:r>
            <a:rPr kumimoji="1" lang="ja-JP" altLang="en-US" sz="1800" b="1" kern="1200" dirty="0">
              <a:solidFill>
                <a:srgbClr val="FF0000"/>
              </a:solidFill>
            </a:rPr>
            <a:t>プッシュ通知は即時に通知する訳ではないので、送信後はしばらく時間をおいてから確認してください。</a:t>
          </a:r>
          <a:br>
            <a:rPr kumimoji="1" lang="en-US" altLang="ja-JP" sz="1800" b="1" kern="1200" dirty="0">
              <a:solidFill>
                <a:srgbClr val="FF0000"/>
              </a:solidFill>
            </a:rPr>
          </a:br>
          <a:r>
            <a:rPr kumimoji="1" lang="ja-JP" altLang="en-US" sz="1800" b="1" kern="1200" dirty="0">
              <a:solidFill>
                <a:srgbClr val="FF0000"/>
              </a:solidFill>
            </a:rPr>
            <a:t>また必要以上に多くのプッシュ通知を行うことは受信者に対して効果的ではない場合が多いことをご理解ください。</a:t>
          </a:r>
        </a:p>
      </dsp:txBody>
      <dsp:txXfrm>
        <a:off x="0" y="3324429"/>
        <a:ext cx="10553700" cy="1788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38732"/>
          <a:ext cx="10553700" cy="905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1" lang="ja-JP" altLang="en-US" sz="3600" kern="1200" dirty="0"/>
            <a:t>地方大会活動履歴登録サイト</a:t>
          </a:r>
        </a:p>
      </dsp:txBody>
      <dsp:txXfrm>
        <a:off x="44207" y="82939"/>
        <a:ext cx="10465286" cy="817166"/>
      </dsp:txXfrm>
    </dsp:sp>
    <dsp:sp modelId="{93F66D34-7FE1-42B8-9C33-0F69801F2595}">
      <dsp:nvSpPr>
        <dsp:cNvPr id="0" name=""/>
        <dsp:cNvSpPr/>
      </dsp:nvSpPr>
      <dsp:spPr>
        <a:xfrm>
          <a:off x="0" y="944312"/>
          <a:ext cx="105537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45720" rIns="256032" bIns="45720" numCol="1" spcCol="1270" anchor="t" anchorCtr="0">
          <a:noAutofit/>
        </a:bodyPr>
        <a:lstStyle/>
        <a:p>
          <a:pPr marL="285750" lvl="1" indent="-285750" algn="l" defTabSz="1244600">
            <a:lnSpc>
              <a:spcPct val="90000"/>
            </a:lnSpc>
            <a:spcBef>
              <a:spcPct val="0"/>
            </a:spcBef>
            <a:spcAft>
              <a:spcPct val="20000"/>
            </a:spcAft>
            <a:buChar char="•"/>
          </a:pPr>
          <a:r>
            <a:rPr kumimoji="1" lang="ja-JP" altLang="en-US" sz="2800" kern="1200" dirty="0"/>
            <a:t>地方大会でのレフェリー、ジャッジ、テクニカル･オフィシャル、スタッフとしての活動履歴を登録します</a:t>
          </a:r>
        </a:p>
        <a:p>
          <a:pPr marL="285750" lvl="1" indent="-285750" algn="l" defTabSz="1244600">
            <a:lnSpc>
              <a:spcPct val="90000"/>
            </a:lnSpc>
            <a:spcBef>
              <a:spcPct val="0"/>
            </a:spcBef>
            <a:spcAft>
              <a:spcPct val="20000"/>
            </a:spcAft>
            <a:buChar char="•"/>
          </a:pPr>
          <a:r>
            <a:rPr kumimoji="1" lang="ja-JP" altLang="en-US" sz="2800" kern="1200" dirty="0"/>
            <a:t>国内審判員資格の申請時に参照されます</a:t>
          </a:r>
        </a:p>
      </dsp:txBody>
      <dsp:txXfrm>
        <a:off x="0" y="944312"/>
        <a:ext cx="10553700" cy="1453140"/>
      </dsp:txXfrm>
    </dsp:sp>
    <dsp:sp modelId="{6087F582-6733-4895-B192-FBB7ED0BC324}">
      <dsp:nvSpPr>
        <dsp:cNvPr id="0" name=""/>
        <dsp:cNvSpPr/>
      </dsp:nvSpPr>
      <dsp:spPr>
        <a:xfrm>
          <a:off x="0" y="2397452"/>
          <a:ext cx="10553700" cy="905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1" lang="ja-JP" altLang="en-US" sz="3600" kern="1200" dirty="0"/>
            <a:t>レポート記入サイト</a:t>
          </a:r>
        </a:p>
      </dsp:txBody>
      <dsp:txXfrm>
        <a:off x="44207" y="2441659"/>
        <a:ext cx="10465286" cy="817166"/>
      </dsp:txXfrm>
    </dsp:sp>
    <dsp:sp modelId="{7546E620-BCEF-4D1D-B363-CD4B37BE28B4}">
      <dsp:nvSpPr>
        <dsp:cNvPr id="0" name=""/>
        <dsp:cNvSpPr/>
      </dsp:nvSpPr>
      <dsp:spPr>
        <a:xfrm>
          <a:off x="0" y="3303032"/>
          <a:ext cx="10553700"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45720" rIns="256032" bIns="45720" numCol="1" spcCol="1270" anchor="t" anchorCtr="0">
          <a:noAutofit/>
        </a:bodyPr>
        <a:lstStyle/>
        <a:p>
          <a:pPr marL="285750" lvl="1" indent="-285750" algn="l" defTabSz="1244600">
            <a:lnSpc>
              <a:spcPct val="90000"/>
            </a:lnSpc>
            <a:spcBef>
              <a:spcPct val="0"/>
            </a:spcBef>
            <a:spcAft>
              <a:spcPct val="20000"/>
            </a:spcAft>
            <a:buChar char="•"/>
          </a:pPr>
          <a:r>
            <a:rPr kumimoji="1" lang="ja-JP" altLang="en-US" sz="2800" kern="1200" dirty="0"/>
            <a:t>ＪＳＦ主催大会および全国大会において、レフェリー、テクニカル･コントローラ、テクニカル･スペシャリストが競技会の終了後に提出するレポートを作成するためのサイト</a:t>
          </a:r>
        </a:p>
      </dsp:txBody>
      <dsp:txXfrm>
        <a:off x="0" y="3303032"/>
        <a:ext cx="10553700" cy="1341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59893"/>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改正個人情報保護法が施行されています</a:t>
          </a:r>
        </a:p>
      </dsp:txBody>
      <dsp:txXfrm>
        <a:off x="29471" y="89364"/>
        <a:ext cx="10494758" cy="544777"/>
      </dsp:txXfrm>
    </dsp:sp>
    <dsp:sp modelId="{93F66D34-7FE1-42B8-9C33-0F69801F2595}">
      <dsp:nvSpPr>
        <dsp:cNvPr id="0" name=""/>
        <dsp:cNvSpPr/>
      </dsp:nvSpPr>
      <dsp:spPr>
        <a:xfrm>
          <a:off x="0" y="663613"/>
          <a:ext cx="10553700"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２０２０年６月１２日に公布された「個人情報の保護に関する法律等の一部を改正する法律」が２０２２年４月１日に施行されています。</a:t>
          </a:r>
        </a:p>
        <a:p>
          <a:pPr marL="171450" lvl="1" indent="-171450" algn="l" defTabSz="844550">
            <a:lnSpc>
              <a:spcPct val="90000"/>
            </a:lnSpc>
            <a:spcBef>
              <a:spcPct val="0"/>
            </a:spcBef>
            <a:spcAft>
              <a:spcPct val="20000"/>
            </a:spcAft>
            <a:buChar char="•"/>
          </a:pPr>
          <a:r>
            <a:rPr kumimoji="1" lang="ja-JP" altLang="en-US" sz="1900" kern="1200" dirty="0"/>
            <a:t>大きな改正ポイントは６つに集約されていますが、「本人の権利保護の強化」、「法令違反に対する罰則の強化」などでしょうか。</a:t>
          </a:r>
        </a:p>
      </dsp:txBody>
      <dsp:txXfrm>
        <a:off x="0" y="663613"/>
        <a:ext cx="10553700" cy="1266840"/>
      </dsp:txXfrm>
    </dsp:sp>
    <dsp:sp modelId="{6087F582-6733-4895-B192-FBB7ED0BC324}">
      <dsp:nvSpPr>
        <dsp:cNvPr id="0" name=""/>
        <dsp:cNvSpPr/>
      </dsp:nvSpPr>
      <dsp:spPr>
        <a:xfrm>
          <a:off x="0" y="1930453"/>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ＲＳでは個人情報を扱っています。</a:t>
          </a:r>
        </a:p>
      </dsp:txBody>
      <dsp:txXfrm>
        <a:off x="29471" y="1959924"/>
        <a:ext cx="10494758" cy="544777"/>
      </dsp:txXfrm>
    </dsp:sp>
    <dsp:sp modelId="{7546E620-BCEF-4D1D-B363-CD4B37BE28B4}">
      <dsp:nvSpPr>
        <dsp:cNvPr id="0" name=""/>
        <dsp:cNvSpPr/>
      </dsp:nvSpPr>
      <dsp:spPr>
        <a:xfrm>
          <a:off x="0" y="2534173"/>
          <a:ext cx="10553700"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選手名、登録番号、生年月日など個人に紐づく情報は全て個人情報です。</a:t>
          </a:r>
        </a:p>
        <a:p>
          <a:pPr marL="171450" lvl="1" indent="-171450" algn="l" defTabSz="844550">
            <a:lnSpc>
              <a:spcPct val="90000"/>
            </a:lnSpc>
            <a:spcBef>
              <a:spcPct val="0"/>
            </a:spcBef>
            <a:spcAft>
              <a:spcPct val="20000"/>
            </a:spcAft>
            <a:buChar char="•"/>
          </a:pPr>
          <a:r>
            <a:rPr kumimoji="1" lang="ja-JP" altLang="en-US" sz="1900" kern="1200" dirty="0"/>
            <a:t>これらの情報を選手のマスターなどで確認できるケースがあり、それらを本人の許可なく別の用途に使用すること、また他人に漏らすことは違法です。</a:t>
          </a:r>
        </a:p>
        <a:p>
          <a:pPr marL="171450" lvl="1" indent="-171450" algn="l" defTabSz="844550">
            <a:lnSpc>
              <a:spcPct val="90000"/>
            </a:lnSpc>
            <a:spcBef>
              <a:spcPct val="0"/>
            </a:spcBef>
            <a:spcAft>
              <a:spcPct val="20000"/>
            </a:spcAft>
            <a:buChar char="•"/>
          </a:pPr>
          <a:r>
            <a:rPr kumimoji="1" lang="ja-JP" altLang="en-US" sz="1900" kern="1200" dirty="0"/>
            <a:t>選手は自分の意思でエントリーしたんだからという勝手な理屈は法の前では何の根拠もありませんので十分にご注意ください。個人情報データベース等の不正流用に関しては</a:t>
          </a:r>
          <a:r>
            <a:rPr kumimoji="1" lang="en-US" altLang="ja-JP" sz="1900" kern="1200" dirty="0"/>
            <a:t>1</a:t>
          </a:r>
          <a:r>
            <a:rPr kumimoji="1" lang="ja-JP" altLang="en-US" sz="1900" kern="1200" dirty="0"/>
            <a:t>年以下の懲役または</a:t>
          </a:r>
          <a:r>
            <a:rPr kumimoji="1" lang="en-US" altLang="ja-JP" sz="1900" kern="1200" dirty="0"/>
            <a:t>50</a:t>
          </a:r>
          <a:r>
            <a:rPr kumimoji="1" lang="ja-JP" altLang="en-US" sz="1900" kern="1200" dirty="0"/>
            <a:t>万円以下の罰金と定められています</a:t>
          </a:r>
          <a:r>
            <a:rPr kumimoji="1" lang="en-US" altLang="ja-JP" sz="1900" kern="1200" dirty="0"/>
            <a:t>(</a:t>
          </a:r>
          <a:r>
            <a:rPr kumimoji="1" lang="ja-JP" altLang="en-US" sz="1900" kern="1200" dirty="0"/>
            <a:t>この部分に関しては旧法から変化なし</a:t>
          </a:r>
          <a:r>
            <a:rPr kumimoji="1" lang="en-US" altLang="ja-JP" sz="1900" kern="1200" dirty="0"/>
            <a:t>)</a:t>
          </a:r>
          <a:r>
            <a:rPr kumimoji="1" lang="ja-JP" altLang="en-US" sz="1900" kern="1200" dirty="0"/>
            <a:t>。措置命令違反に関しては</a:t>
          </a:r>
          <a:r>
            <a:rPr kumimoji="1" lang="en-US" altLang="ja-JP" sz="1900" kern="1200" dirty="0"/>
            <a:t>1</a:t>
          </a:r>
          <a:r>
            <a:rPr kumimoji="1" lang="ja-JP" altLang="en-US" sz="1900" kern="1200" dirty="0"/>
            <a:t>年以下の懲役または</a:t>
          </a:r>
          <a:r>
            <a:rPr kumimoji="1" lang="en-US" altLang="ja-JP" sz="1900" kern="1200" dirty="0"/>
            <a:t>100</a:t>
          </a:r>
          <a:r>
            <a:rPr kumimoji="1" lang="ja-JP" altLang="en-US" sz="1900" kern="1200" dirty="0"/>
            <a:t>万円以下の罰金に強化されています。</a:t>
          </a:r>
        </a:p>
        <a:p>
          <a:pPr marL="171450" lvl="1" indent="-171450" algn="l" defTabSz="844550">
            <a:lnSpc>
              <a:spcPct val="90000"/>
            </a:lnSpc>
            <a:spcBef>
              <a:spcPct val="0"/>
            </a:spcBef>
            <a:spcAft>
              <a:spcPct val="20000"/>
            </a:spcAft>
            <a:buChar char="•"/>
          </a:pPr>
          <a:r>
            <a:rPr kumimoji="1" lang="ja-JP" altLang="en-US" sz="1900" kern="1200" dirty="0"/>
            <a:t>その他肖像権など各種法令や条例などへの理解も必要です。</a:t>
          </a:r>
        </a:p>
      </dsp:txBody>
      <dsp:txXfrm>
        <a:off x="0" y="2534173"/>
        <a:ext cx="10553700" cy="2533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11462"/>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t>RS</a:t>
          </a:r>
          <a:r>
            <a:rPr kumimoji="1" lang="ja-JP" altLang="en-US" sz="2400" kern="1200" dirty="0"/>
            <a:t>のインストールの前準備</a:t>
          </a:r>
        </a:p>
      </dsp:txBody>
      <dsp:txXfrm>
        <a:off x="29471" y="40933"/>
        <a:ext cx="10494758" cy="544777"/>
      </dsp:txXfrm>
    </dsp:sp>
    <dsp:sp modelId="{93F66D34-7FE1-42B8-9C33-0F69801F2595}">
      <dsp:nvSpPr>
        <dsp:cNvPr id="0" name=""/>
        <dsp:cNvSpPr/>
      </dsp:nvSpPr>
      <dsp:spPr>
        <a:xfrm>
          <a:off x="0" y="615182"/>
          <a:ext cx="10553700" cy="213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ＲＳをインストールする前には必ずＳＱＬ Ｓｅｒｖｅｒをインストールする必要があります。ＳＱＬ Ｓｅｒｖｅｒはデータベースソフトで、ＲＳで使用する様々なデータの保管庫です。データの保管庫が無ければＲＳを運用することができません。</a:t>
          </a:r>
        </a:p>
        <a:p>
          <a:pPr marL="171450" lvl="1" indent="-171450" algn="l" defTabSz="844550">
            <a:lnSpc>
              <a:spcPct val="90000"/>
            </a:lnSpc>
            <a:spcBef>
              <a:spcPct val="0"/>
            </a:spcBef>
            <a:spcAft>
              <a:spcPct val="20000"/>
            </a:spcAft>
            <a:buChar char="•"/>
          </a:pPr>
          <a:r>
            <a:rPr kumimoji="1" lang="ja-JP" altLang="en-US" sz="1900" kern="1200" dirty="0"/>
            <a:t>「ＲＳを新しいパソコンにインストールしたけど動かない」というお問い合わせの９５％以上が、ＳＱＬ Ｓｅｒｖｅｒのインストールを行っていないというケースです。こういったトラブルを回避するためにも、先にＳＱＬ Ｓｅｒｖｅｒのインストールをお勧めします。順番が逆になっても、正しくインストールされれば問題ありません。</a:t>
          </a:r>
        </a:p>
      </dsp:txBody>
      <dsp:txXfrm>
        <a:off x="0" y="615182"/>
        <a:ext cx="10553700" cy="2136240"/>
      </dsp:txXfrm>
    </dsp:sp>
    <dsp:sp modelId="{6087F582-6733-4895-B192-FBB7ED0BC324}">
      <dsp:nvSpPr>
        <dsp:cNvPr id="0" name=""/>
        <dsp:cNvSpPr/>
      </dsp:nvSpPr>
      <dsp:spPr>
        <a:xfrm>
          <a:off x="0" y="2751422"/>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t>RS</a:t>
          </a:r>
          <a:r>
            <a:rPr kumimoji="1" lang="ja-JP" altLang="en-US" sz="2400" kern="1200" dirty="0"/>
            <a:t>のインストール</a:t>
          </a:r>
        </a:p>
      </dsp:txBody>
      <dsp:txXfrm>
        <a:off x="29471" y="2780893"/>
        <a:ext cx="10494758" cy="544777"/>
      </dsp:txXfrm>
    </dsp:sp>
    <dsp:sp modelId="{7546E620-BCEF-4D1D-B363-CD4B37BE28B4}">
      <dsp:nvSpPr>
        <dsp:cNvPr id="0" name=""/>
        <dsp:cNvSpPr/>
      </dsp:nvSpPr>
      <dsp:spPr>
        <a:xfrm>
          <a:off x="0" y="3355142"/>
          <a:ext cx="10553700"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ＲＳそのもののインストールは難しくないと思います。</a:t>
          </a:r>
        </a:p>
        <a:p>
          <a:pPr marL="171450" lvl="1" indent="-171450" algn="l" defTabSz="844550">
            <a:lnSpc>
              <a:spcPct val="90000"/>
            </a:lnSpc>
            <a:spcBef>
              <a:spcPct val="0"/>
            </a:spcBef>
            <a:spcAft>
              <a:spcPct val="20000"/>
            </a:spcAft>
            <a:buChar char="•"/>
          </a:pPr>
          <a:r>
            <a:rPr kumimoji="1" lang="ja-JP" altLang="en-US" sz="1900" kern="1200" dirty="0"/>
            <a:t>サポートサイトの情報もしっかり確認して、その他の設定も全て行ってください。</a:t>
          </a:r>
        </a:p>
        <a:p>
          <a:pPr marL="171450" lvl="1" indent="-171450" algn="l" defTabSz="844550">
            <a:lnSpc>
              <a:spcPct val="90000"/>
            </a:lnSpc>
            <a:spcBef>
              <a:spcPct val="0"/>
            </a:spcBef>
            <a:spcAft>
              <a:spcPct val="20000"/>
            </a:spcAft>
            <a:buChar char="•"/>
          </a:pPr>
          <a:r>
            <a:rPr kumimoji="1" lang="ja-JP" altLang="en-US" sz="1900" kern="1200" dirty="0"/>
            <a:t>ＯＳのバージョンなどによりサポートサイトでのご案内と異なる画面が表示されるケースもあります。こういった場合にはインターネットなどでお調べいただき最適な方法でご準備ください。</a:t>
          </a:r>
        </a:p>
      </dsp:txBody>
      <dsp:txXfrm>
        <a:off x="0" y="3355142"/>
        <a:ext cx="10553700" cy="1316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55540"/>
          <a:ext cx="1055370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en-US" altLang="ja-JP" sz="2700" kern="1200" dirty="0"/>
            <a:t>FX2SQL</a:t>
          </a:r>
          <a:r>
            <a:rPr kumimoji="1" lang="ja-JP" altLang="en-US" sz="2700" kern="1200" dirty="0"/>
            <a:t>サポートサイト</a:t>
          </a:r>
        </a:p>
      </dsp:txBody>
      <dsp:txXfrm>
        <a:off x="33155" y="88695"/>
        <a:ext cx="10487390" cy="612874"/>
      </dsp:txXfrm>
    </dsp:sp>
    <dsp:sp modelId="{93F66D34-7FE1-42B8-9C33-0F69801F2595}">
      <dsp:nvSpPr>
        <dsp:cNvPr id="0" name=""/>
        <dsp:cNvSpPr/>
      </dsp:nvSpPr>
      <dsp:spPr>
        <a:xfrm>
          <a:off x="0" y="734724"/>
          <a:ext cx="105537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4290" rIns="192024" bIns="34290" numCol="1" spcCol="1270" anchor="t" anchorCtr="0">
          <a:noAutofit/>
        </a:bodyPr>
        <a:lstStyle/>
        <a:p>
          <a:pPr marL="228600" lvl="1" indent="-228600" algn="l" defTabSz="933450">
            <a:lnSpc>
              <a:spcPct val="90000"/>
            </a:lnSpc>
            <a:spcBef>
              <a:spcPct val="0"/>
            </a:spcBef>
            <a:spcAft>
              <a:spcPct val="20000"/>
            </a:spcAft>
            <a:buChar char="•"/>
          </a:pPr>
          <a:r>
            <a:rPr kumimoji="1" lang="ja-JP" altLang="en-US" sz="2100" kern="1200" dirty="0"/>
            <a:t>公開情報は、</a:t>
          </a:r>
          <a:r>
            <a:rPr kumimoji="1" lang="en-US" altLang="ja-JP" sz="2100" kern="1200" dirty="0"/>
            <a:t>https://www.fx2sql.com/ </a:t>
          </a:r>
          <a:r>
            <a:rPr kumimoji="1" lang="ja-JP" altLang="en-US" sz="2100" kern="1200" dirty="0"/>
            <a:t>が全てです。</a:t>
          </a:r>
        </a:p>
        <a:p>
          <a:pPr marL="228600" lvl="1" indent="-228600" algn="l" defTabSz="933450">
            <a:lnSpc>
              <a:spcPct val="90000"/>
            </a:lnSpc>
            <a:spcBef>
              <a:spcPct val="0"/>
            </a:spcBef>
            <a:spcAft>
              <a:spcPct val="20000"/>
            </a:spcAft>
            <a:buChar char="•"/>
          </a:pPr>
          <a:r>
            <a:rPr kumimoji="1" lang="ja-JP" altLang="en-US" sz="2100" kern="1200" dirty="0"/>
            <a:t>更に重要案内は公式</a:t>
          </a:r>
          <a:r>
            <a:rPr kumimoji="1" lang="en-US" altLang="ja-JP" sz="2100" kern="1200" dirty="0"/>
            <a:t>LINE</a:t>
          </a:r>
          <a:r>
            <a:rPr kumimoji="1" lang="ja-JP" altLang="en-US" sz="2100" kern="1200" dirty="0"/>
            <a:t>で発信されます。</a:t>
          </a:r>
          <a:r>
            <a:rPr kumimoji="1" lang="ja-JP" altLang="en-US" sz="2100" kern="1200" dirty="0">
              <a:solidFill>
                <a:srgbClr val="FF0000"/>
              </a:solidFill>
            </a:rPr>
            <a:t>メールマガジンは</a:t>
          </a:r>
          <a:r>
            <a:rPr kumimoji="1" lang="en-US" altLang="ja-JP" sz="2100" kern="1200" dirty="0">
              <a:solidFill>
                <a:srgbClr val="FF0000"/>
              </a:solidFill>
            </a:rPr>
            <a:t>2022</a:t>
          </a:r>
          <a:r>
            <a:rPr kumimoji="1" lang="ja-JP" altLang="en-US" sz="2100" kern="1200" dirty="0">
              <a:solidFill>
                <a:srgbClr val="FF0000"/>
              </a:solidFill>
            </a:rPr>
            <a:t>年</a:t>
          </a:r>
          <a:r>
            <a:rPr kumimoji="1" lang="en-US" altLang="ja-JP" sz="2100" kern="1200" dirty="0">
              <a:solidFill>
                <a:srgbClr val="FF0000"/>
              </a:solidFill>
            </a:rPr>
            <a:t>8</a:t>
          </a:r>
          <a:r>
            <a:rPr kumimoji="1" lang="ja-JP" altLang="en-US" sz="2100" kern="1200" dirty="0">
              <a:solidFill>
                <a:srgbClr val="FF0000"/>
              </a:solidFill>
            </a:rPr>
            <a:t>月末で終息</a:t>
          </a:r>
          <a:r>
            <a:rPr kumimoji="1" lang="ja-JP" altLang="en-US" sz="2100" kern="1200" dirty="0"/>
            <a:t>しました。</a:t>
          </a:r>
          <a:r>
            <a:rPr kumimoji="1" lang="en-US" altLang="ja-JP" sz="2100" kern="1200" dirty="0"/>
            <a:t>LINE</a:t>
          </a:r>
          <a:r>
            <a:rPr kumimoji="1" lang="ja-JP" altLang="en-US" sz="2100" kern="1200" dirty="0"/>
            <a:t>の加入方法は上記サポートサイトでご案内しています。</a:t>
          </a:r>
        </a:p>
      </dsp:txBody>
      <dsp:txXfrm>
        <a:off x="0" y="734724"/>
        <a:ext cx="10553700" cy="1089854"/>
      </dsp:txXfrm>
    </dsp:sp>
    <dsp:sp modelId="{6087F582-6733-4895-B192-FBB7ED0BC324}">
      <dsp:nvSpPr>
        <dsp:cNvPr id="0" name=""/>
        <dsp:cNvSpPr/>
      </dsp:nvSpPr>
      <dsp:spPr>
        <a:xfrm>
          <a:off x="0" y="1824579"/>
          <a:ext cx="10553700" cy="679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altLang="en-US" sz="2700" kern="1200" dirty="0"/>
            <a:t>リザルト･システムの起動とバージョンアップ</a:t>
          </a:r>
        </a:p>
      </dsp:txBody>
      <dsp:txXfrm>
        <a:off x="33155" y="1857734"/>
        <a:ext cx="10487390" cy="612874"/>
      </dsp:txXfrm>
    </dsp:sp>
    <dsp:sp modelId="{7546E620-BCEF-4D1D-B363-CD4B37BE28B4}">
      <dsp:nvSpPr>
        <dsp:cNvPr id="0" name=""/>
        <dsp:cNvSpPr/>
      </dsp:nvSpPr>
      <dsp:spPr>
        <a:xfrm>
          <a:off x="0" y="2503765"/>
          <a:ext cx="10553700" cy="2123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4290" rIns="192024" bIns="34290" numCol="1" spcCol="1270" anchor="t" anchorCtr="0">
          <a:noAutofit/>
        </a:bodyPr>
        <a:lstStyle/>
        <a:p>
          <a:pPr marL="228600" lvl="1" indent="-228600" algn="l" defTabSz="933450">
            <a:lnSpc>
              <a:spcPct val="90000"/>
            </a:lnSpc>
            <a:spcBef>
              <a:spcPct val="0"/>
            </a:spcBef>
            <a:spcAft>
              <a:spcPct val="20000"/>
            </a:spcAft>
            <a:buChar char="•"/>
          </a:pPr>
          <a:r>
            <a:rPr kumimoji="1" lang="en-US" altLang="ja-JP" sz="2100" kern="1200" dirty="0"/>
            <a:t>RS</a:t>
          </a:r>
          <a:r>
            <a:rPr kumimoji="1" lang="ja-JP" altLang="en-US" sz="2100" kern="1200" dirty="0"/>
            <a:t>プログラムや</a:t>
          </a:r>
          <a:r>
            <a:rPr kumimoji="1" lang="en-US" altLang="ja-JP" sz="2100" kern="1200" dirty="0"/>
            <a:t>SOV</a:t>
          </a:r>
          <a:r>
            <a:rPr kumimoji="1" lang="ja-JP" altLang="en-US" sz="2100" kern="1200" dirty="0"/>
            <a:t>データは頻繁に更新されています。</a:t>
          </a:r>
        </a:p>
        <a:p>
          <a:pPr marL="228600" lvl="1" indent="-228600" algn="l" defTabSz="933450">
            <a:lnSpc>
              <a:spcPct val="90000"/>
            </a:lnSpc>
            <a:spcBef>
              <a:spcPct val="0"/>
            </a:spcBef>
            <a:spcAft>
              <a:spcPct val="20000"/>
            </a:spcAft>
            <a:buChar char="•"/>
          </a:pPr>
          <a:r>
            <a:rPr kumimoji="1" lang="ja-JP" altLang="en-US" sz="2100" kern="1200" dirty="0"/>
            <a:t>それを自動で行ってくれるのが、「最新プログラム、コンポーネントのダウンロード」機能です。最低でも一ヶ月に一度は必ず実施してください。次に使う時にやれば良いはダメです。</a:t>
          </a:r>
        </a:p>
        <a:p>
          <a:pPr marL="228600" lvl="1" indent="-228600" algn="l" defTabSz="933450">
            <a:lnSpc>
              <a:spcPct val="90000"/>
            </a:lnSpc>
            <a:spcBef>
              <a:spcPct val="0"/>
            </a:spcBef>
            <a:spcAft>
              <a:spcPct val="20000"/>
            </a:spcAft>
            <a:buChar char="•"/>
          </a:pPr>
          <a:r>
            <a:rPr kumimoji="1" lang="ja-JP" altLang="en-US" sz="2100" kern="1200" dirty="0"/>
            <a:t>更にこの機能を確実にするためには「ショートカットの追跡機能を無効化」です。サポートサイトをご覧ください。</a:t>
          </a:r>
        </a:p>
      </dsp:txBody>
      <dsp:txXfrm>
        <a:off x="0" y="2503765"/>
        <a:ext cx="10553700" cy="2123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49937"/>
          <a:ext cx="10553700" cy="75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dirty="0"/>
            <a:t>アクティベーションとは？</a:t>
          </a:r>
        </a:p>
      </dsp:txBody>
      <dsp:txXfrm>
        <a:off x="36839" y="86776"/>
        <a:ext cx="10480022" cy="680971"/>
      </dsp:txXfrm>
    </dsp:sp>
    <dsp:sp modelId="{93F66D34-7FE1-42B8-9C33-0F69801F2595}">
      <dsp:nvSpPr>
        <dsp:cNvPr id="0" name=""/>
        <dsp:cNvSpPr/>
      </dsp:nvSpPr>
      <dsp:spPr>
        <a:xfrm>
          <a:off x="0" y="804587"/>
          <a:ext cx="10553700"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ja-JP" altLang="en-US" sz="2300" kern="1200" dirty="0"/>
            <a:t>リザルトシステムを使うことを許可された状態にすることをアクティベーションと言います。</a:t>
          </a:r>
          <a:r>
            <a:rPr kumimoji="1" lang="en-US" altLang="ja-JP" sz="2300" kern="1200" dirty="0"/>
            <a:t>RS</a:t>
          </a:r>
          <a:r>
            <a:rPr kumimoji="1" lang="ja-JP" altLang="en-US" sz="2300" kern="1200" dirty="0"/>
            <a:t>をインストールしただけではアクティベーションされたことにはなりません。</a:t>
          </a:r>
          <a:r>
            <a:rPr kumimoji="1" lang="en-US" altLang="ja-JP" sz="2300" kern="1200" dirty="0"/>
            <a:t>RS</a:t>
          </a:r>
          <a:r>
            <a:rPr kumimoji="1" lang="ja-JP" altLang="en-US" sz="2300" kern="1200" dirty="0"/>
            <a:t>のアクティベーションページで必要情報入力したうえでアクティベートを要求する必要があります。</a:t>
          </a:r>
        </a:p>
      </dsp:txBody>
      <dsp:txXfrm>
        <a:off x="0" y="804587"/>
        <a:ext cx="10553700" cy="1459350"/>
      </dsp:txXfrm>
    </dsp:sp>
    <dsp:sp modelId="{6087F582-6733-4895-B192-FBB7ED0BC324}">
      <dsp:nvSpPr>
        <dsp:cNvPr id="0" name=""/>
        <dsp:cNvSpPr/>
      </dsp:nvSpPr>
      <dsp:spPr>
        <a:xfrm>
          <a:off x="0" y="2263937"/>
          <a:ext cx="10553700" cy="75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dirty="0"/>
            <a:t>アクティベーションができていないと何ができないか？</a:t>
          </a:r>
        </a:p>
      </dsp:txBody>
      <dsp:txXfrm>
        <a:off x="36839" y="2300776"/>
        <a:ext cx="10480022" cy="680971"/>
      </dsp:txXfrm>
    </dsp:sp>
    <dsp:sp modelId="{7546E620-BCEF-4D1D-B363-CD4B37BE28B4}">
      <dsp:nvSpPr>
        <dsp:cNvPr id="0" name=""/>
        <dsp:cNvSpPr/>
      </dsp:nvSpPr>
      <dsp:spPr>
        <a:xfrm>
          <a:off x="0" y="3018587"/>
          <a:ext cx="10553700"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ja-JP" altLang="en-US" sz="2300" kern="1200" dirty="0"/>
            <a:t>そもそも大会処理を開くことができません。</a:t>
          </a:r>
        </a:p>
        <a:p>
          <a:pPr marL="228600" lvl="1" indent="-228600" algn="l" defTabSz="1022350">
            <a:lnSpc>
              <a:spcPct val="90000"/>
            </a:lnSpc>
            <a:spcBef>
              <a:spcPct val="0"/>
            </a:spcBef>
            <a:spcAft>
              <a:spcPct val="20000"/>
            </a:spcAft>
            <a:buChar char="•"/>
          </a:pPr>
          <a:r>
            <a:rPr kumimoji="1" lang="ja-JP" altLang="en-US" sz="2300" kern="1200" dirty="0"/>
            <a:t>ライセンスの更新時期にアクティベーションに矛盾が生じると、</a:t>
          </a:r>
          <a:r>
            <a:rPr kumimoji="1" lang="ja-JP" altLang="en-US" sz="2300" u="sng" kern="1200" dirty="0">
              <a:highlight>
                <a:srgbClr val="FFFF00"/>
              </a:highlight>
            </a:rPr>
            <a:t>選手や役員の情報の検索</a:t>
          </a:r>
          <a:r>
            <a:rPr kumimoji="1" lang="ja-JP" altLang="en-US" sz="2300" kern="1200" dirty="0"/>
            <a:t>ができなくなったり、</a:t>
          </a:r>
          <a:r>
            <a:rPr kumimoji="1" lang="ja-JP" altLang="en-US" sz="2300" u="sng" kern="1200" dirty="0">
              <a:highlight>
                <a:srgbClr val="FFFF00"/>
              </a:highlight>
            </a:rPr>
            <a:t>予定要素の検索</a:t>
          </a:r>
          <a:r>
            <a:rPr kumimoji="1" lang="ja-JP" altLang="en-US" sz="2300" kern="1200" dirty="0"/>
            <a:t>ができなくなります。</a:t>
          </a:r>
        </a:p>
        <a:p>
          <a:pPr marL="228600" lvl="1" indent="-228600" algn="l" defTabSz="1022350">
            <a:lnSpc>
              <a:spcPct val="90000"/>
            </a:lnSpc>
            <a:spcBef>
              <a:spcPct val="0"/>
            </a:spcBef>
            <a:spcAft>
              <a:spcPct val="20000"/>
            </a:spcAft>
            <a:buChar char="•"/>
          </a:pPr>
          <a:r>
            <a:rPr kumimoji="1" lang="ja-JP" altLang="en-US" sz="2300" kern="1200" dirty="0"/>
            <a:t>アクティベーションの方法の詳しくはサポートサイトをご覧ください。</a:t>
          </a:r>
        </a:p>
      </dsp:txBody>
      <dsp:txXfrm>
        <a:off x="0" y="3018587"/>
        <a:ext cx="10553700" cy="1614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6212-DCEC-4644-9115-7AAA12D2738A}">
      <dsp:nvSpPr>
        <dsp:cNvPr id="0" name=""/>
        <dsp:cNvSpPr/>
      </dsp:nvSpPr>
      <dsp:spPr>
        <a:xfrm>
          <a:off x="0" y="148082"/>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基本データとは？</a:t>
          </a:r>
        </a:p>
      </dsp:txBody>
      <dsp:txXfrm>
        <a:off x="29471" y="177553"/>
        <a:ext cx="10494758" cy="544777"/>
      </dsp:txXfrm>
    </dsp:sp>
    <dsp:sp modelId="{93F66D34-7FE1-42B8-9C33-0F69801F2595}">
      <dsp:nvSpPr>
        <dsp:cNvPr id="0" name=""/>
        <dsp:cNvSpPr/>
      </dsp:nvSpPr>
      <dsp:spPr>
        <a:xfrm>
          <a:off x="0" y="751802"/>
          <a:ext cx="10553700" cy="154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競技会の競技初日を迎えるまでにセットアップすべきすべてのデータの事を指します。何が不足していても正確なリザルト処理をすることができなくなる可能性があります。念には念を入れて全てのデータを注意深く見直します。</a:t>
          </a:r>
        </a:p>
        <a:p>
          <a:pPr marL="171450" lvl="1" indent="-171450" algn="l" defTabSz="844550">
            <a:lnSpc>
              <a:spcPct val="90000"/>
            </a:lnSpc>
            <a:spcBef>
              <a:spcPct val="0"/>
            </a:spcBef>
            <a:spcAft>
              <a:spcPct val="20000"/>
            </a:spcAft>
            <a:buChar char="•"/>
          </a:pPr>
          <a:r>
            <a:rPr kumimoji="1" lang="ja-JP" altLang="en-US" sz="1900" kern="1200" dirty="0"/>
            <a:t>よくあるケースとしては選手のクラス別アサインの間違い、ジャッジが入れ替わったのにその情報が反映されていない、滑走順が誤って登録されている、予定要素の登録不備や更新漏れなどです。</a:t>
          </a:r>
        </a:p>
      </dsp:txBody>
      <dsp:txXfrm>
        <a:off x="0" y="751802"/>
        <a:ext cx="10553700" cy="1540080"/>
      </dsp:txXfrm>
    </dsp:sp>
    <dsp:sp modelId="{6087F582-6733-4895-B192-FBB7ED0BC324}">
      <dsp:nvSpPr>
        <dsp:cNvPr id="0" name=""/>
        <dsp:cNvSpPr/>
      </dsp:nvSpPr>
      <dsp:spPr>
        <a:xfrm>
          <a:off x="0" y="2291882"/>
          <a:ext cx="10553700" cy="603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t>予定要素</a:t>
          </a:r>
        </a:p>
      </dsp:txBody>
      <dsp:txXfrm>
        <a:off x="29471" y="2321353"/>
        <a:ext cx="10494758" cy="544777"/>
      </dsp:txXfrm>
    </dsp:sp>
    <dsp:sp modelId="{7546E620-BCEF-4D1D-B363-CD4B37BE28B4}">
      <dsp:nvSpPr>
        <dsp:cNvPr id="0" name=""/>
        <dsp:cNvSpPr/>
      </dsp:nvSpPr>
      <dsp:spPr>
        <a:xfrm>
          <a:off x="0" y="2895602"/>
          <a:ext cx="10553700"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0" tIns="30480" rIns="170688" bIns="30480" numCol="1" spcCol="1270" anchor="t" anchorCtr="0">
          <a:noAutofit/>
        </a:bodyPr>
        <a:lstStyle/>
        <a:p>
          <a:pPr marL="171450" lvl="1" indent="-171450" algn="l" defTabSz="844550">
            <a:lnSpc>
              <a:spcPct val="90000"/>
            </a:lnSpc>
            <a:spcBef>
              <a:spcPct val="0"/>
            </a:spcBef>
            <a:spcAft>
              <a:spcPct val="20000"/>
            </a:spcAft>
            <a:buChar char="•"/>
          </a:pPr>
          <a:r>
            <a:rPr kumimoji="1" lang="ja-JP" altLang="en-US" sz="1900" kern="1200" dirty="0"/>
            <a:t>選手に対してはマイページで予定要素の更新を怠らないようにご周知ください。</a:t>
          </a:r>
        </a:p>
        <a:p>
          <a:pPr marL="171450" lvl="1" indent="-171450" algn="l" defTabSz="844550">
            <a:lnSpc>
              <a:spcPct val="90000"/>
            </a:lnSpc>
            <a:spcBef>
              <a:spcPct val="0"/>
            </a:spcBef>
            <a:spcAft>
              <a:spcPct val="20000"/>
            </a:spcAft>
            <a:buChar char="•"/>
          </a:pPr>
          <a:r>
            <a:rPr kumimoji="1" lang="ja-JP" altLang="en-US" sz="1900" kern="1200" dirty="0"/>
            <a:t>特に所持級などの変更により参加ジャンルやクラスや変更になった選手が旧予定要素のまま更新されていないケースがたくさん存在するようです。</a:t>
          </a:r>
        </a:p>
        <a:p>
          <a:pPr marL="171450" lvl="1" indent="-171450" algn="l" defTabSz="844550">
            <a:lnSpc>
              <a:spcPct val="90000"/>
            </a:lnSpc>
            <a:spcBef>
              <a:spcPct val="0"/>
            </a:spcBef>
            <a:spcAft>
              <a:spcPct val="20000"/>
            </a:spcAft>
            <a:buChar char="•"/>
          </a:pPr>
          <a:r>
            <a:rPr kumimoji="1" lang="ja-JP" altLang="en-US" sz="1900" b="1" kern="1200" dirty="0">
              <a:solidFill>
                <a:srgbClr val="FF0000"/>
              </a:solidFill>
            </a:rPr>
            <a:t>予定要素は毎年</a:t>
          </a:r>
          <a:r>
            <a:rPr kumimoji="1" lang="en-US" altLang="ja-JP" sz="1900" b="1" kern="1200" dirty="0">
              <a:solidFill>
                <a:srgbClr val="FF0000"/>
              </a:solidFill>
            </a:rPr>
            <a:t>5</a:t>
          </a:r>
          <a:r>
            <a:rPr kumimoji="1" lang="ja-JP" altLang="en-US" sz="1900" b="1" kern="1200" dirty="0">
              <a:solidFill>
                <a:srgbClr val="FF0000"/>
              </a:solidFill>
            </a:rPr>
            <a:t>月</a:t>
          </a:r>
          <a:r>
            <a:rPr kumimoji="1" lang="en-US" altLang="ja-JP" sz="1900" b="1" kern="1200" dirty="0">
              <a:solidFill>
                <a:srgbClr val="FF0000"/>
              </a:solidFill>
            </a:rPr>
            <a:t>1</a:t>
          </a:r>
          <a:r>
            <a:rPr kumimoji="1" lang="ja-JP" altLang="en-US" sz="1900" b="1" kern="1200" dirty="0">
              <a:solidFill>
                <a:srgbClr val="FF0000"/>
              </a:solidFill>
            </a:rPr>
            <a:t>日にリセット</a:t>
          </a:r>
          <a:r>
            <a:rPr kumimoji="1" lang="en-US" altLang="ja-JP" sz="1900" b="1" kern="1200" dirty="0">
              <a:solidFill>
                <a:srgbClr val="FF0000"/>
              </a:solidFill>
            </a:rPr>
            <a:t>(</a:t>
          </a:r>
          <a:r>
            <a:rPr kumimoji="1" lang="ja-JP" altLang="en-US" sz="1900" b="1" kern="1200" dirty="0">
              <a:solidFill>
                <a:srgbClr val="FF0000"/>
              </a:solidFill>
            </a:rPr>
            <a:t>全クリア</a:t>
          </a:r>
          <a:r>
            <a:rPr kumimoji="1" lang="en-US" altLang="ja-JP" sz="1900" b="1" kern="1200" dirty="0">
              <a:solidFill>
                <a:srgbClr val="FF0000"/>
              </a:solidFill>
            </a:rPr>
            <a:t>)</a:t>
          </a:r>
          <a:r>
            <a:rPr kumimoji="1" lang="ja-JP" altLang="en-US" sz="1900" kern="1200" dirty="0"/>
            <a:t>されます。シーズン当初</a:t>
          </a:r>
          <a:r>
            <a:rPr kumimoji="1" lang="en-US" altLang="ja-JP" sz="1900" kern="1200" dirty="0"/>
            <a:t>(6,7,8</a:t>
          </a:r>
          <a:r>
            <a:rPr kumimoji="1" lang="ja-JP" altLang="en-US" sz="1900" kern="1200" dirty="0"/>
            <a:t>月</a:t>
          </a:r>
          <a:r>
            <a:rPr kumimoji="1" lang="en-US" altLang="ja-JP" sz="1900" kern="1200" dirty="0"/>
            <a:t>)</a:t>
          </a:r>
          <a:r>
            <a:rPr kumimoji="1" lang="ja-JP" altLang="en-US" sz="1900" kern="1200" dirty="0"/>
            <a:t>の競技会を行われる場合には</a:t>
          </a:r>
          <a:r>
            <a:rPr kumimoji="1" lang="en-US" altLang="ja-JP" sz="1900" kern="1200" dirty="0"/>
            <a:t>5</a:t>
          </a:r>
          <a:r>
            <a:rPr kumimoji="1" lang="ja-JP" altLang="en-US" sz="1900" kern="1200" dirty="0"/>
            <a:t>月</a:t>
          </a:r>
          <a:r>
            <a:rPr kumimoji="1" lang="en-US" altLang="ja-JP" sz="1900" kern="1200" dirty="0"/>
            <a:t>1</a:t>
          </a:r>
          <a:r>
            <a:rPr kumimoji="1" lang="ja-JP" altLang="en-US" sz="1900" kern="1200" dirty="0"/>
            <a:t>日以降に予定要素を確認・更新するように参加選手にご周知ください。</a:t>
          </a:r>
        </a:p>
      </dsp:txBody>
      <dsp:txXfrm>
        <a:off x="0" y="2895602"/>
        <a:ext cx="10553700" cy="1639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798A7-C6AC-4F51-A853-7BB47AF0C512}" type="datetimeFigureOut">
              <a:rPr kumimoji="1" lang="ja-JP" altLang="en-US" smtClean="0"/>
              <a:t>2022/9/12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16C70-17DC-45A5-91E3-FE21206E9BD1}" type="slidenum">
              <a:rPr kumimoji="1" lang="ja-JP" altLang="en-US" smtClean="0"/>
              <a:t>‹#›</a:t>
            </a:fld>
            <a:endParaRPr kumimoji="1" lang="ja-JP" altLang="en-US"/>
          </a:p>
        </p:txBody>
      </p:sp>
    </p:spTree>
    <p:extLst>
      <p:ext uri="{BB962C8B-B14F-4D97-AF65-F5344CB8AC3E}">
        <p14:creationId xmlns:p14="http://schemas.microsoft.com/office/powerpoint/2010/main" val="2917947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716C70-17DC-45A5-91E3-FE21206E9BD1}" type="slidenum">
              <a:rPr kumimoji="1" lang="ja-JP" altLang="en-US" smtClean="0"/>
              <a:t>23</a:t>
            </a:fld>
            <a:endParaRPr kumimoji="1" lang="ja-JP" altLang="en-US"/>
          </a:p>
        </p:txBody>
      </p:sp>
    </p:spTree>
    <p:extLst>
      <p:ext uri="{BB962C8B-B14F-4D97-AF65-F5344CB8AC3E}">
        <p14:creationId xmlns:p14="http://schemas.microsoft.com/office/powerpoint/2010/main" val="13302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367563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40357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257603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a:xfrm>
            <a:off x="1371600" y="4323845"/>
            <a:ext cx="6400800" cy="365125"/>
          </a:xfrm>
        </p:spPr>
        <p:txBody>
          <a:bodyPr/>
          <a:lstStyle/>
          <a:p>
            <a:endParaRPr kumimoji="1" lang="ja-JP" altLang="en-US"/>
          </a:p>
        </p:txBody>
      </p:sp>
      <p:sp>
        <p:nvSpPr>
          <p:cNvPr id="6" name="Slide Number Placeholder 5"/>
          <p:cNvSpPr>
            <a:spLocks noGrp="1"/>
          </p:cNvSpPr>
          <p:nvPr>
            <p:ph type="sldNum" sz="quarter" idx="12"/>
          </p:nvPr>
        </p:nvSpPr>
        <p:spPr>
          <a:xfrm>
            <a:off x="8077200" y="1430866"/>
            <a:ext cx="2743200" cy="365125"/>
          </a:xfrm>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187543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2102359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a:xfrm>
            <a:off x="685800" y="381001"/>
            <a:ext cx="6991492" cy="364065"/>
          </a:xfrm>
        </p:spPr>
        <p:txBody>
          <a:bodyPr/>
          <a:lstStyle/>
          <a:p>
            <a:endParaRPr kumimoji="1" lang="ja-JP" altLang="en-US"/>
          </a:p>
        </p:txBody>
      </p:sp>
      <p:sp>
        <p:nvSpPr>
          <p:cNvPr id="6" name="Slide Number Placeholder 5"/>
          <p:cNvSpPr>
            <a:spLocks noGrp="1"/>
          </p:cNvSpPr>
          <p:nvPr>
            <p:ph type="sldNum" sz="quarter" idx="12"/>
          </p:nvPr>
        </p:nvSpPr>
        <p:spPr>
          <a:xfrm>
            <a:off x="10862452" y="381000"/>
            <a:ext cx="643748" cy="365125"/>
          </a:xfrm>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543148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363692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3132666"/>
            <a:ext cx="5311775"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132666"/>
            <a:ext cx="5334000"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366323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41424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156296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244488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14912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3503930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1754274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377379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BE6F5156-5574-4EB7-B7A8-EDBEF53D045A}" type="slidenum">
              <a:rPr kumimoji="1" lang="ja-JP" altLang="en-US" smtClean="0"/>
              <a:t>‹#›</a:t>
            </a:fld>
            <a:endParaRPr kumimoji="1" lang="ja-JP"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65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a:xfrm>
            <a:off x="685800" y="378883"/>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9161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1085003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365225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3976561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a:xfrm>
            <a:off x="685800" y="381000"/>
            <a:ext cx="6991492" cy="365125"/>
          </a:xfrm>
        </p:spPr>
        <p:txBody>
          <a:bodyPr/>
          <a:lstStyle/>
          <a:p>
            <a:endParaRPr kumimoji="1" lang="ja-JP" altLang="en-US"/>
          </a:p>
        </p:txBody>
      </p:sp>
      <p:sp>
        <p:nvSpPr>
          <p:cNvPr id="6" name="Slide Number Placeholder 5"/>
          <p:cNvSpPr>
            <a:spLocks noGrp="1"/>
          </p:cNvSpPr>
          <p:nvPr>
            <p:ph type="sldNum" sz="quarter" idx="12"/>
          </p:nvPr>
        </p:nvSpPr>
        <p:spPr>
          <a:xfrm>
            <a:off x="10862452" y="381000"/>
            <a:ext cx="643748" cy="365125"/>
          </a:xfrm>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4222497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69389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59630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226763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1241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79131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271570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18034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284ED8-B4B2-45C7-B4BF-4C964D8C3F6A}"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4995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11480657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284ED8-B4B2-45C7-B4BF-4C964D8C3F6A}" type="datetimeFigureOut">
              <a:rPr kumimoji="1" lang="ja-JP" altLang="en-US" smtClean="0"/>
              <a:t>2022/9/12</a:t>
            </a:fld>
            <a:endParaRPr kumimoji="1" lang="ja-JP"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6F5156-5574-4EB7-B7A8-EDBEF53D045A}" type="slidenum">
              <a:rPr kumimoji="1" lang="ja-JP" altLang="en-US" smtClean="0"/>
              <a:t>‹#›</a:t>
            </a:fld>
            <a:endParaRPr kumimoji="1" lang="ja-JP" altLang="en-US"/>
          </a:p>
        </p:txBody>
      </p:sp>
    </p:spTree>
    <p:extLst>
      <p:ext uri="{BB962C8B-B14F-4D97-AF65-F5344CB8AC3E}">
        <p14:creationId xmlns:p14="http://schemas.microsoft.com/office/powerpoint/2010/main" val="412975515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Lst>
  <p:txStyles>
    <p:title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sv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B3802-9209-4859-A1A9-BEFDABC61B7E}"/>
              </a:ext>
            </a:extLst>
          </p:cNvPr>
          <p:cNvSpPr>
            <a:spLocks noGrp="1"/>
          </p:cNvSpPr>
          <p:nvPr>
            <p:ph type="ctrTitle"/>
          </p:nvPr>
        </p:nvSpPr>
        <p:spPr>
          <a:xfrm>
            <a:off x="1097280" y="1577520"/>
            <a:ext cx="10058400" cy="920874"/>
          </a:xfrm>
        </p:spPr>
        <p:txBody>
          <a:bodyPr anchor="t">
            <a:noAutofit/>
          </a:bodyPr>
          <a:lstStyle/>
          <a:p>
            <a:pPr algn="ctr"/>
            <a:r>
              <a:rPr kumimoji="1" lang="en-US" altLang="ja-JP" sz="4400" dirty="0"/>
              <a:t>2022</a:t>
            </a:r>
            <a:r>
              <a:rPr kumimoji="1" lang="ja-JP" altLang="en-US" sz="4400" dirty="0"/>
              <a:t>年 リザルトシステム管理者講習会</a:t>
            </a:r>
          </a:p>
        </p:txBody>
      </p:sp>
      <p:sp>
        <p:nvSpPr>
          <p:cNvPr id="3" name="字幕 2">
            <a:extLst>
              <a:ext uri="{FF2B5EF4-FFF2-40B4-BE49-F238E27FC236}">
                <a16:creationId xmlns:a16="http://schemas.microsoft.com/office/drawing/2014/main" id="{F2A9B637-B007-490A-B70A-9103F8BA26DF}"/>
              </a:ext>
            </a:extLst>
          </p:cNvPr>
          <p:cNvSpPr>
            <a:spLocks noGrp="1"/>
          </p:cNvSpPr>
          <p:nvPr>
            <p:ph type="subTitle" idx="1"/>
          </p:nvPr>
        </p:nvSpPr>
        <p:spPr>
          <a:xfrm>
            <a:off x="1097280" y="4922371"/>
            <a:ext cx="10058400" cy="823950"/>
          </a:xfrm>
        </p:spPr>
        <p:txBody>
          <a:bodyPr>
            <a:normAutofit/>
          </a:bodyPr>
          <a:lstStyle/>
          <a:p>
            <a:pPr algn="r"/>
            <a:r>
              <a:rPr kumimoji="1" lang="ja-JP" altLang="en-US" sz="1800" dirty="0"/>
              <a:t>公益財団法人 日本スケート連盟</a:t>
            </a:r>
            <a:endParaRPr kumimoji="1" lang="en-US" altLang="ja-JP" sz="1800" dirty="0"/>
          </a:p>
          <a:p>
            <a:pPr algn="r"/>
            <a:r>
              <a:rPr lang="ja-JP" altLang="en-US" sz="1800" dirty="0"/>
              <a:t>フィギュア事業部</a:t>
            </a:r>
            <a:endParaRPr kumimoji="1" lang="ja-JP" altLang="en-US" sz="1800" dirty="0"/>
          </a:p>
        </p:txBody>
      </p:sp>
      <p:sp>
        <p:nvSpPr>
          <p:cNvPr id="5" name="タイトル 1">
            <a:extLst>
              <a:ext uri="{FF2B5EF4-FFF2-40B4-BE49-F238E27FC236}">
                <a16:creationId xmlns:a16="http://schemas.microsoft.com/office/drawing/2014/main" id="{AB925DE7-4F7A-4B20-A182-8C771EA2ECC8}"/>
              </a:ext>
            </a:extLst>
          </p:cNvPr>
          <p:cNvSpPr txBox="1">
            <a:spLocks/>
          </p:cNvSpPr>
          <p:nvPr/>
        </p:nvSpPr>
        <p:spPr>
          <a:xfrm>
            <a:off x="3642974" y="2662424"/>
            <a:ext cx="4967011" cy="1697183"/>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pPr>
              <a:lnSpc>
                <a:spcPct val="100000"/>
              </a:lnSpc>
            </a:pPr>
            <a:r>
              <a:rPr lang="en-US" altLang="ja-JP" sz="2500" dirty="0"/>
              <a:t>2022</a:t>
            </a:r>
            <a:r>
              <a:rPr lang="ja-JP" altLang="en-US" sz="2500" dirty="0"/>
              <a:t>年</a:t>
            </a:r>
            <a:r>
              <a:rPr lang="en-US" altLang="ja-JP" sz="2500" dirty="0"/>
              <a:t>9</a:t>
            </a:r>
            <a:r>
              <a:rPr lang="ja-JP" altLang="en-US" sz="2500" dirty="0"/>
              <a:t>月</a:t>
            </a:r>
            <a:r>
              <a:rPr lang="en-US" altLang="ja-JP" sz="2500" dirty="0"/>
              <a:t>11</a:t>
            </a:r>
            <a:r>
              <a:rPr lang="ja-JP" altLang="en-US" sz="2500" dirty="0"/>
              <a:t>日（日）</a:t>
            </a:r>
            <a:endParaRPr lang="en-US" altLang="ja-JP" sz="2500" dirty="0"/>
          </a:p>
          <a:p>
            <a:pPr marL="2514600" indent="-2151063">
              <a:lnSpc>
                <a:spcPct val="100000"/>
              </a:lnSpc>
            </a:pPr>
            <a:r>
              <a:rPr lang="en-US" altLang="ja-JP" sz="2500" dirty="0"/>
              <a:t>12:30-</a:t>
            </a:r>
            <a:r>
              <a:rPr lang="ja-JP" altLang="en-US" sz="2500" dirty="0"/>
              <a:t> </a:t>
            </a:r>
            <a:r>
              <a:rPr lang="en-US" altLang="ja-JP" sz="2500" dirty="0"/>
              <a:t>	</a:t>
            </a:r>
            <a:r>
              <a:rPr lang="ja-JP" altLang="en-US" sz="2500" dirty="0"/>
              <a:t>受講受付開始</a:t>
            </a:r>
            <a:endParaRPr lang="en-US" altLang="ja-JP" sz="2500" dirty="0"/>
          </a:p>
          <a:p>
            <a:pPr marL="2514600" indent="-2151063">
              <a:lnSpc>
                <a:spcPct val="100000"/>
              </a:lnSpc>
            </a:pPr>
            <a:r>
              <a:rPr lang="en-US" altLang="ja-JP" sz="2500" dirty="0"/>
              <a:t>13:00-15:15 	</a:t>
            </a:r>
            <a:r>
              <a:rPr lang="ja-JP" altLang="en-US" sz="2500" dirty="0"/>
              <a:t>オフライン講習</a:t>
            </a:r>
            <a:endParaRPr lang="en-US" altLang="ja-JP" sz="2500" dirty="0"/>
          </a:p>
          <a:p>
            <a:pPr marL="2514600" indent="-2151063">
              <a:lnSpc>
                <a:spcPct val="100000"/>
              </a:lnSpc>
            </a:pPr>
            <a:r>
              <a:rPr lang="en-US" altLang="ja-JP" sz="2500" dirty="0"/>
              <a:t>15:30-17:00	</a:t>
            </a:r>
            <a:r>
              <a:rPr lang="ja-JP" altLang="en-US" sz="2500" dirty="0"/>
              <a:t>オンライン講習</a:t>
            </a:r>
            <a:endParaRPr lang="ja-JP" altLang="en-US" sz="3200" dirty="0"/>
          </a:p>
        </p:txBody>
      </p:sp>
      <p:pic>
        <p:nvPicPr>
          <p:cNvPr id="6" name="図 5">
            <a:extLst>
              <a:ext uri="{FF2B5EF4-FFF2-40B4-BE49-F238E27FC236}">
                <a16:creationId xmlns:a16="http://schemas.microsoft.com/office/drawing/2014/main" id="{1A324BEF-D833-4A2A-811B-E03A4825A5FC}"/>
              </a:ext>
            </a:extLst>
          </p:cNvPr>
          <p:cNvPicPr>
            <a:picLocks noChangeAspect="1"/>
          </p:cNvPicPr>
          <p:nvPr/>
        </p:nvPicPr>
        <p:blipFill>
          <a:blip r:embed="rId2"/>
          <a:stretch>
            <a:fillRect/>
          </a:stretch>
        </p:blipFill>
        <p:spPr>
          <a:xfrm>
            <a:off x="10145173" y="5844887"/>
            <a:ext cx="1010507" cy="269469"/>
          </a:xfrm>
          <a:prstGeom prst="rect">
            <a:avLst/>
          </a:prstGeom>
        </p:spPr>
      </p:pic>
      <p:pic>
        <p:nvPicPr>
          <p:cNvPr id="8" name="図 7" descr="テキスト&#10;&#10;自動的に生成された説明">
            <a:extLst>
              <a:ext uri="{FF2B5EF4-FFF2-40B4-BE49-F238E27FC236}">
                <a16:creationId xmlns:a16="http://schemas.microsoft.com/office/drawing/2014/main" id="{7A1F1486-24C0-4039-BBA6-37E2B4630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625" y="57844"/>
            <a:ext cx="2419350" cy="1371600"/>
          </a:xfrm>
          <a:prstGeom prst="rect">
            <a:avLst/>
          </a:prstGeom>
        </p:spPr>
      </p:pic>
    </p:spTree>
    <p:extLst>
      <p:ext uri="{BB962C8B-B14F-4D97-AF65-F5344CB8AC3E}">
        <p14:creationId xmlns:p14="http://schemas.microsoft.com/office/powerpoint/2010/main" val="290889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kumimoji="1" lang="en-US" altLang="ja-JP" dirty="0"/>
              <a:t>FX2SQL</a:t>
            </a:r>
            <a:r>
              <a:rPr kumimoji="1" lang="ja-JP" altLang="en-US" dirty="0"/>
              <a:t>サポートサイト </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2110930047"/>
              </p:ext>
            </p:extLst>
          </p:nvPr>
        </p:nvGraphicFramePr>
        <p:xfrm>
          <a:off x="819150" y="1176338"/>
          <a:ext cx="105537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06C7D5DF-A781-4E3E-9DB3-5354A1FC5053}"/>
              </a:ext>
            </a:extLst>
          </p:cNvPr>
          <p:cNvSpPr txBox="1">
            <a:spLocks/>
          </p:cNvSpPr>
          <p:nvPr/>
        </p:nvSpPr>
        <p:spPr>
          <a:xfrm>
            <a:off x="819150" y="6031976"/>
            <a:ext cx="10571998" cy="552013"/>
          </a:xfrm>
          <a:prstGeom prst="rect">
            <a:avLst/>
          </a:prstGeom>
        </p:spPr>
        <p:txBody>
          <a:bodyPr vert="horz" lIns="91440" tIns="45720" rIns="91440" bIns="45720" rtlCol="0" anchor="ctr">
            <a:normAutofit fontScale="75000" lnSpcReduction="200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b="1" dirty="0">
                <a:solidFill>
                  <a:srgbClr val="FF0000"/>
                </a:solidFill>
              </a:rPr>
              <a:t>リザルト管理者には、</a:t>
            </a:r>
            <a:r>
              <a:rPr lang="en-US" altLang="ja-JP" b="1" dirty="0">
                <a:solidFill>
                  <a:srgbClr val="FF0000"/>
                </a:solidFill>
              </a:rPr>
              <a:t>RS</a:t>
            </a:r>
            <a:r>
              <a:rPr lang="ja-JP" altLang="en-US" b="1" dirty="0">
                <a:solidFill>
                  <a:srgbClr val="FF0000"/>
                </a:solidFill>
              </a:rPr>
              <a:t>を絶えず最新の状態に保つことが求められます。</a:t>
            </a:r>
          </a:p>
        </p:txBody>
      </p:sp>
      <p:sp>
        <p:nvSpPr>
          <p:cNvPr id="6" name="タイトル 1">
            <a:extLst>
              <a:ext uri="{FF2B5EF4-FFF2-40B4-BE49-F238E27FC236}">
                <a16:creationId xmlns:a16="http://schemas.microsoft.com/office/drawing/2014/main" id="{D58F0B24-55D0-46F2-9B5E-26D1FF78F6E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次はアクティベーションとは？</a:t>
            </a:r>
          </a:p>
        </p:txBody>
      </p:sp>
    </p:spTree>
    <p:extLst>
      <p:ext uri="{BB962C8B-B14F-4D97-AF65-F5344CB8AC3E}">
        <p14:creationId xmlns:p14="http://schemas.microsoft.com/office/powerpoint/2010/main" val="245142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kumimoji="1" lang="ja-JP" altLang="en-US" dirty="0"/>
              <a:t>アクティベーションとは</a:t>
            </a:r>
            <a:r>
              <a:rPr lang="ja-JP" altLang="en-US" dirty="0"/>
              <a:t>？</a:t>
            </a:r>
            <a:endParaRPr kumimoji="1" lang="ja-JP" altLang="en-US" dirty="0"/>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2286034954"/>
              </p:ext>
            </p:extLst>
          </p:nvPr>
        </p:nvGraphicFramePr>
        <p:xfrm>
          <a:off x="819150" y="1176338"/>
          <a:ext cx="105537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1">
            <a:extLst>
              <a:ext uri="{FF2B5EF4-FFF2-40B4-BE49-F238E27FC236}">
                <a16:creationId xmlns:a16="http://schemas.microsoft.com/office/drawing/2014/main" id="{D58F0B24-55D0-46F2-9B5E-26D1FF78F6E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次は基本データ作成の重要性と予定要素</a:t>
            </a:r>
          </a:p>
        </p:txBody>
      </p:sp>
    </p:spTree>
    <p:extLst>
      <p:ext uri="{BB962C8B-B14F-4D97-AF65-F5344CB8AC3E}">
        <p14:creationId xmlns:p14="http://schemas.microsoft.com/office/powerpoint/2010/main" val="220240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kumimoji="1" lang="ja-JP" altLang="en-US" dirty="0"/>
              <a:t>基本データ作成の重要性と予定要素</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4002963573"/>
              </p:ext>
            </p:extLst>
          </p:nvPr>
        </p:nvGraphicFramePr>
        <p:xfrm>
          <a:off x="819150" y="1176338"/>
          <a:ext cx="105537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1">
            <a:extLst>
              <a:ext uri="{FF2B5EF4-FFF2-40B4-BE49-F238E27FC236}">
                <a16:creationId xmlns:a16="http://schemas.microsoft.com/office/drawing/2014/main" id="{D58F0B24-55D0-46F2-9B5E-26D1FF78F6E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次はリザルト処理の重要性</a:t>
            </a:r>
          </a:p>
        </p:txBody>
      </p:sp>
    </p:spTree>
    <p:extLst>
      <p:ext uri="{BB962C8B-B14F-4D97-AF65-F5344CB8AC3E}">
        <p14:creationId xmlns:p14="http://schemas.microsoft.com/office/powerpoint/2010/main" val="105435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kumimoji="1" lang="ja-JP" altLang="en-US" dirty="0"/>
              <a:t>リザルト処理の重要性</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1128211221"/>
              </p:ext>
            </p:extLst>
          </p:nvPr>
        </p:nvGraphicFramePr>
        <p:xfrm>
          <a:off x="819150" y="1176338"/>
          <a:ext cx="105537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1">
            <a:extLst>
              <a:ext uri="{FF2B5EF4-FFF2-40B4-BE49-F238E27FC236}">
                <a16:creationId xmlns:a16="http://schemas.microsoft.com/office/drawing/2014/main" id="{D58F0B24-55D0-46F2-9B5E-26D1FF78F6E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次はＣＯＶＩＤ－１９対策</a:t>
            </a:r>
          </a:p>
        </p:txBody>
      </p:sp>
    </p:spTree>
    <p:extLst>
      <p:ext uri="{BB962C8B-B14F-4D97-AF65-F5344CB8AC3E}">
        <p14:creationId xmlns:p14="http://schemas.microsoft.com/office/powerpoint/2010/main" val="342688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7188"/>
            <a:ext cx="10571998" cy="552013"/>
          </a:xfrm>
        </p:spPr>
        <p:txBody>
          <a:bodyPr>
            <a:normAutofit fontScale="90000"/>
          </a:bodyPr>
          <a:lstStyle/>
          <a:p>
            <a:r>
              <a:rPr kumimoji="1" lang="ja-JP" altLang="en-US" dirty="0"/>
              <a:t>ＣＯＶＩＤ－１９対策について</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3242065206"/>
              </p:ext>
            </p:extLst>
          </p:nvPr>
        </p:nvGraphicFramePr>
        <p:xfrm>
          <a:off x="819150" y="1176338"/>
          <a:ext cx="10553700" cy="52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C996F779-012B-4F97-817E-1CC8A15E876C}"/>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次は事前テスト</a:t>
            </a:r>
          </a:p>
        </p:txBody>
      </p:sp>
    </p:spTree>
    <p:extLst>
      <p:ext uri="{BB962C8B-B14F-4D97-AF65-F5344CB8AC3E}">
        <p14:creationId xmlns:p14="http://schemas.microsoft.com/office/powerpoint/2010/main" val="155828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7188"/>
            <a:ext cx="10571998" cy="552013"/>
          </a:xfrm>
        </p:spPr>
        <p:txBody>
          <a:bodyPr>
            <a:normAutofit fontScale="90000"/>
          </a:bodyPr>
          <a:lstStyle/>
          <a:p>
            <a:r>
              <a:rPr kumimoji="1" lang="ja-JP" altLang="en-US" dirty="0"/>
              <a:t>事前テスト</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2681702361"/>
              </p:ext>
            </p:extLst>
          </p:nvPr>
        </p:nvGraphicFramePr>
        <p:xfrm>
          <a:off x="819150" y="1176338"/>
          <a:ext cx="10553700" cy="52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F9EB08B4-2629-4BE6-B3CB-CD59453B7215}"/>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次はフルスケールテスト</a:t>
            </a:r>
          </a:p>
        </p:txBody>
      </p:sp>
    </p:spTree>
    <p:extLst>
      <p:ext uri="{BB962C8B-B14F-4D97-AF65-F5344CB8AC3E}">
        <p14:creationId xmlns:p14="http://schemas.microsoft.com/office/powerpoint/2010/main" val="185339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54761"/>
            <a:ext cx="10571998" cy="552013"/>
          </a:xfrm>
        </p:spPr>
        <p:txBody>
          <a:bodyPr>
            <a:normAutofit fontScale="90000"/>
          </a:bodyPr>
          <a:lstStyle/>
          <a:p>
            <a:r>
              <a:rPr kumimoji="1" lang="ja-JP" altLang="en-US" dirty="0"/>
              <a:t>フルスケールテスト</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1486174441"/>
              </p:ext>
            </p:extLst>
          </p:nvPr>
        </p:nvGraphicFramePr>
        <p:xfrm>
          <a:off x="819150" y="1176338"/>
          <a:ext cx="10553700" cy="52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1">
            <a:extLst>
              <a:ext uri="{FF2B5EF4-FFF2-40B4-BE49-F238E27FC236}">
                <a16:creationId xmlns:a16="http://schemas.microsoft.com/office/drawing/2014/main" id="{7A69323A-2EED-44BE-9934-DF19949CB3EE}"/>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次はオフライン最終画面</a:t>
            </a:r>
          </a:p>
        </p:txBody>
      </p:sp>
    </p:spTree>
    <p:extLst>
      <p:ext uri="{BB962C8B-B14F-4D97-AF65-F5344CB8AC3E}">
        <p14:creationId xmlns:p14="http://schemas.microsoft.com/office/powerpoint/2010/main" val="121249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54161-C824-44E7-B75D-4BCE532D9E63}"/>
              </a:ext>
            </a:extLst>
          </p:cNvPr>
          <p:cNvSpPr>
            <a:spLocks noGrp="1"/>
          </p:cNvSpPr>
          <p:nvPr>
            <p:ph type="title"/>
          </p:nvPr>
        </p:nvSpPr>
        <p:spPr>
          <a:xfrm>
            <a:off x="913775" y="618517"/>
            <a:ext cx="10364451" cy="1054419"/>
          </a:xfrm>
        </p:spPr>
        <p:txBody>
          <a:bodyPr/>
          <a:lstStyle/>
          <a:p>
            <a:r>
              <a:rPr kumimoji="1" lang="ja-JP" altLang="en-US" dirty="0"/>
              <a:t>オフライン講習 終了</a:t>
            </a:r>
          </a:p>
        </p:txBody>
      </p:sp>
      <p:sp>
        <p:nvSpPr>
          <p:cNvPr id="3" name="コンテンツ プレースホルダー 2">
            <a:extLst>
              <a:ext uri="{FF2B5EF4-FFF2-40B4-BE49-F238E27FC236}">
                <a16:creationId xmlns:a16="http://schemas.microsoft.com/office/drawing/2014/main" id="{0F2A2121-F200-470C-A047-6B3D1EC22F68}"/>
              </a:ext>
            </a:extLst>
          </p:cNvPr>
          <p:cNvSpPr>
            <a:spLocks noGrp="1"/>
          </p:cNvSpPr>
          <p:nvPr>
            <p:ph sz="quarter" idx="13"/>
          </p:nvPr>
        </p:nvSpPr>
        <p:spPr>
          <a:xfrm>
            <a:off x="1071769" y="1672936"/>
            <a:ext cx="10048461" cy="4389934"/>
          </a:xfrm>
        </p:spPr>
        <p:txBody>
          <a:bodyPr>
            <a:normAutofit/>
          </a:bodyPr>
          <a:lstStyle/>
          <a:p>
            <a:pPr marL="0" indent="0">
              <a:buNone/>
            </a:pPr>
            <a:r>
              <a:rPr kumimoji="1" lang="ja-JP" altLang="en-US" sz="2800" dirty="0"/>
              <a:t>お疲れ様でした。</a:t>
            </a:r>
            <a:endParaRPr kumimoji="1" lang="en-US" altLang="ja-JP" sz="2800" dirty="0"/>
          </a:p>
          <a:p>
            <a:pPr marL="3408363" indent="0">
              <a:buNone/>
            </a:pPr>
            <a:r>
              <a:rPr lang="ja-JP" altLang="en-US" sz="2800" dirty="0"/>
              <a:t>現時点</a:t>
            </a:r>
            <a:r>
              <a:rPr lang="en-US" altLang="ja-JP" sz="2800" b="1" i="1" dirty="0">
                <a:solidFill>
                  <a:srgbClr val="333333"/>
                </a:solidFill>
                <a:latin typeface="Arial" panose="020B0604020202020204" pitchFamily="34" charset="0"/>
                <a:ea typeface="メイリオ" panose="020B0604030504040204" pitchFamily="50" charset="-128"/>
                <a:cs typeface="Arial" panose="020B0604020202020204" pitchFamily="34" charset="0"/>
              </a:rPr>
              <a:t>Windows 11 </a:t>
            </a:r>
            <a:r>
              <a:rPr lang="ja-JP" altLang="en-US" sz="2800" dirty="0"/>
              <a:t>下の対応に関しての問題は発生していないという認識です。</a:t>
            </a:r>
            <a:endParaRPr lang="en-US" altLang="ja-JP" sz="2800" dirty="0"/>
          </a:p>
          <a:p>
            <a:pPr marL="3408363" indent="0">
              <a:buNone/>
            </a:pPr>
            <a:endParaRPr lang="en-US" altLang="ja-JP" sz="2800" dirty="0"/>
          </a:p>
          <a:p>
            <a:pPr marL="3408363" indent="0">
              <a:buNone/>
            </a:pPr>
            <a:endParaRPr lang="en-US" altLang="ja-JP" sz="2800" dirty="0"/>
          </a:p>
          <a:p>
            <a:pPr marL="3408363" indent="0">
              <a:buNone/>
            </a:pPr>
            <a:endParaRPr lang="en-US" altLang="ja-JP" sz="2800" dirty="0"/>
          </a:p>
          <a:p>
            <a:pPr marL="0" indent="0">
              <a:buNone/>
            </a:pPr>
            <a:r>
              <a:rPr kumimoji="1" lang="ja-JP" altLang="en-US" sz="2800" dirty="0"/>
              <a:t>これ以降は</a:t>
            </a:r>
            <a:r>
              <a:rPr lang="ja-JP" altLang="en-US" sz="2800" dirty="0"/>
              <a:t>質疑応答に入ります。</a:t>
            </a:r>
            <a:endParaRPr lang="en-US" altLang="ja-JP" sz="2800" dirty="0"/>
          </a:p>
          <a:p>
            <a:pPr marL="0" indent="0">
              <a:buNone/>
            </a:pPr>
            <a:r>
              <a:rPr kumimoji="1" lang="ja-JP" altLang="en-US" sz="2800" dirty="0"/>
              <a:t>オンラインの講習は</a:t>
            </a:r>
            <a:r>
              <a:rPr lang="ja-JP" altLang="en-US" sz="2800" dirty="0"/>
              <a:t>１５</a:t>
            </a:r>
            <a:r>
              <a:rPr kumimoji="1" lang="ja-JP" altLang="en-US" sz="2800" dirty="0"/>
              <a:t>時３０分開始予定です。</a:t>
            </a:r>
          </a:p>
        </p:txBody>
      </p:sp>
      <p:sp>
        <p:nvSpPr>
          <p:cNvPr id="4" name="タイトル 1">
            <a:extLst>
              <a:ext uri="{FF2B5EF4-FFF2-40B4-BE49-F238E27FC236}">
                <a16:creationId xmlns:a16="http://schemas.microsoft.com/office/drawing/2014/main" id="{FAA30248-9350-468C-8B84-6A73E4012799}"/>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次はオンラインのメリット</a:t>
            </a:r>
            <a:r>
              <a:rPr lang="en-US" altLang="ja-JP" sz="1800" dirty="0"/>
              <a:t>/</a:t>
            </a:r>
            <a:r>
              <a:rPr lang="ja-JP" altLang="en-US" sz="1800" dirty="0"/>
              <a:t>デメリット</a:t>
            </a:r>
          </a:p>
        </p:txBody>
      </p:sp>
      <p:pic>
        <p:nvPicPr>
          <p:cNvPr id="1026" name="Picture 2">
            <a:extLst>
              <a:ext uri="{FF2B5EF4-FFF2-40B4-BE49-F238E27FC236}">
                <a16:creationId xmlns:a16="http://schemas.microsoft.com/office/drawing/2014/main" id="{02BD4020-7585-4446-95C0-65F82B7E8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735" y="2537584"/>
            <a:ext cx="3169478" cy="17828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7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54161-C824-44E7-B75D-4BCE532D9E63}"/>
              </a:ext>
            </a:extLst>
          </p:cNvPr>
          <p:cNvSpPr>
            <a:spLocks noGrp="1"/>
          </p:cNvSpPr>
          <p:nvPr>
            <p:ph type="title"/>
          </p:nvPr>
        </p:nvSpPr>
        <p:spPr>
          <a:xfrm>
            <a:off x="1827549" y="574728"/>
            <a:ext cx="10364451" cy="1054419"/>
          </a:xfrm>
        </p:spPr>
        <p:txBody>
          <a:bodyPr/>
          <a:lstStyle/>
          <a:p>
            <a:r>
              <a:rPr kumimoji="1" lang="ja-JP" altLang="en-US" dirty="0"/>
              <a:t>オンライン･システムのメリット</a:t>
            </a:r>
            <a:r>
              <a:rPr kumimoji="1" lang="en-US" altLang="ja-JP" dirty="0"/>
              <a:t>/</a:t>
            </a:r>
            <a:r>
              <a:rPr kumimoji="1" lang="ja-JP" altLang="en-US" dirty="0"/>
              <a:t>デメリット</a:t>
            </a:r>
          </a:p>
        </p:txBody>
      </p:sp>
      <p:sp>
        <p:nvSpPr>
          <p:cNvPr id="3" name="コンテンツ プレースホルダー 2">
            <a:extLst>
              <a:ext uri="{FF2B5EF4-FFF2-40B4-BE49-F238E27FC236}">
                <a16:creationId xmlns:a16="http://schemas.microsoft.com/office/drawing/2014/main" id="{0F2A2121-F200-470C-A047-6B3D1EC22F68}"/>
              </a:ext>
            </a:extLst>
          </p:cNvPr>
          <p:cNvSpPr>
            <a:spLocks noGrp="1"/>
          </p:cNvSpPr>
          <p:nvPr>
            <p:ph sz="quarter" idx="13"/>
          </p:nvPr>
        </p:nvSpPr>
        <p:spPr>
          <a:xfrm>
            <a:off x="914400" y="1714419"/>
            <a:ext cx="10363826" cy="1777526"/>
          </a:xfrm>
        </p:spPr>
        <p:txBody>
          <a:bodyPr>
            <a:normAutofit/>
          </a:bodyPr>
          <a:lstStyle/>
          <a:p>
            <a:pPr marL="0" indent="0">
              <a:buNone/>
            </a:pPr>
            <a:r>
              <a:rPr kumimoji="1" lang="ja-JP" altLang="en-US" sz="2800" b="1" dirty="0">
                <a:solidFill>
                  <a:schemeClr val="accent1">
                    <a:lumMod val="75000"/>
                  </a:schemeClr>
                </a:solidFill>
              </a:rPr>
              <a:t>メリット</a:t>
            </a:r>
            <a:endParaRPr kumimoji="1" lang="en-US" altLang="ja-JP" sz="2800" b="1" dirty="0">
              <a:solidFill>
                <a:schemeClr val="accent1">
                  <a:lumMod val="75000"/>
                </a:schemeClr>
              </a:solidFill>
            </a:endParaRPr>
          </a:p>
          <a:p>
            <a:pPr marL="536575" indent="-536575">
              <a:lnSpc>
                <a:spcPct val="100000"/>
              </a:lnSpc>
              <a:buNone/>
            </a:pPr>
            <a:r>
              <a:rPr kumimoji="1" lang="en-US" altLang="ja-JP" sz="2400" dirty="0"/>
              <a:t>1</a:t>
            </a:r>
            <a:r>
              <a:rPr kumimoji="1" lang="ja-JP" altLang="en-US" sz="2400" dirty="0"/>
              <a:t>．</a:t>
            </a:r>
            <a:r>
              <a:rPr kumimoji="1" lang="en-US" altLang="ja-JP" sz="2400" dirty="0"/>
              <a:t>	</a:t>
            </a:r>
            <a:r>
              <a:rPr kumimoji="1" lang="ja-JP" altLang="en-US" sz="2400" dirty="0"/>
              <a:t>競技会の運営や採点の公表がスムースに行われます。</a:t>
            </a:r>
            <a:endParaRPr kumimoji="1" lang="en-US" altLang="ja-JP" sz="2400" dirty="0"/>
          </a:p>
          <a:p>
            <a:pPr marL="536575" indent="-536575">
              <a:lnSpc>
                <a:spcPct val="100000"/>
              </a:lnSpc>
              <a:buNone/>
            </a:pPr>
            <a:r>
              <a:rPr lang="en-US" altLang="ja-JP" sz="2400" dirty="0"/>
              <a:t>2</a:t>
            </a:r>
            <a:r>
              <a:rPr lang="ja-JP" altLang="en-US" sz="2400" dirty="0"/>
              <a:t>．</a:t>
            </a:r>
            <a:r>
              <a:rPr lang="en-US" altLang="ja-JP" sz="2400" dirty="0"/>
              <a:t>	</a:t>
            </a:r>
            <a:r>
              <a:rPr lang="ja-JP" altLang="en-US" sz="2400" dirty="0"/>
              <a:t>ＪＳＦ主催事業参加に際してのトレーニングが行えます。</a:t>
            </a:r>
            <a:endParaRPr lang="en-US" altLang="ja-JP" sz="2800" dirty="0"/>
          </a:p>
        </p:txBody>
      </p:sp>
      <p:sp>
        <p:nvSpPr>
          <p:cNvPr id="4" name="コンテンツ プレースホルダー 2">
            <a:extLst>
              <a:ext uri="{FF2B5EF4-FFF2-40B4-BE49-F238E27FC236}">
                <a16:creationId xmlns:a16="http://schemas.microsoft.com/office/drawing/2014/main" id="{B03B31A6-6837-411B-889E-C38ACA54032C}"/>
              </a:ext>
            </a:extLst>
          </p:cNvPr>
          <p:cNvSpPr txBox="1">
            <a:spLocks/>
          </p:cNvSpPr>
          <p:nvPr/>
        </p:nvSpPr>
        <p:spPr>
          <a:xfrm>
            <a:off x="913775" y="3662488"/>
            <a:ext cx="10363826" cy="30166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800" b="1" dirty="0">
                <a:solidFill>
                  <a:srgbClr val="FF0000"/>
                </a:solidFill>
              </a:rPr>
              <a:t>デメリット</a:t>
            </a:r>
            <a:endParaRPr lang="en-US" altLang="ja-JP" sz="2800" b="1" dirty="0">
              <a:solidFill>
                <a:srgbClr val="FF0000"/>
              </a:solidFill>
            </a:endParaRPr>
          </a:p>
          <a:p>
            <a:pPr marL="536575" indent="-536575">
              <a:lnSpc>
                <a:spcPct val="100000"/>
              </a:lnSpc>
              <a:buFont typeface="Arial" panose="020B0604020202020204" pitchFamily="34" charset="0"/>
              <a:buNone/>
            </a:pPr>
            <a:r>
              <a:rPr lang="en-US" altLang="ja-JP" sz="2400" dirty="0"/>
              <a:t>1</a:t>
            </a:r>
            <a:r>
              <a:rPr lang="ja-JP" altLang="en-US" sz="2400" dirty="0"/>
              <a:t>．</a:t>
            </a:r>
            <a:r>
              <a:rPr lang="en-US" altLang="ja-JP" sz="2400" dirty="0"/>
              <a:t>	</a:t>
            </a:r>
            <a:r>
              <a:rPr lang="ja-JP" altLang="en-US" sz="2400" dirty="0"/>
              <a:t>システム設定のミスに気がつきにくく成績処理を正確に行うことができないケースが考えられます。</a:t>
            </a:r>
            <a:endParaRPr lang="en-US" altLang="ja-JP" sz="2400" dirty="0"/>
          </a:p>
          <a:p>
            <a:pPr marL="536575" indent="-536575">
              <a:lnSpc>
                <a:spcPct val="100000"/>
              </a:lnSpc>
              <a:buFont typeface="Arial" panose="020B0604020202020204" pitchFamily="34" charset="0"/>
              <a:buNone/>
            </a:pPr>
            <a:r>
              <a:rPr lang="en-US" altLang="ja-JP" sz="2400" dirty="0"/>
              <a:t>2</a:t>
            </a:r>
            <a:r>
              <a:rPr lang="ja-JP" altLang="en-US" sz="2400" dirty="0"/>
              <a:t>．</a:t>
            </a:r>
            <a:r>
              <a:rPr lang="en-US" altLang="ja-JP" sz="2400" dirty="0"/>
              <a:t>	</a:t>
            </a:r>
            <a:r>
              <a:rPr lang="ja-JP" altLang="en-US" sz="2400" dirty="0"/>
              <a:t>システムトラブルによる選手への影響と切り替え時のリスク。</a:t>
            </a:r>
            <a:endParaRPr lang="en-US" altLang="ja-JP" sz="2400" dirty="0"/>
          </a:p>
          <a:p>
            <a:pPr marL="536575" indent="-536575">
              <a:lnSpc>
                <a:spcPct val="100000"/>
              </a:lnSpc>
              <a:buFont typeface="Arial" panose="020B0604020202020204" pitchFamily="34" charset="0"/>
              <a:buNone/>
            </a:pPr>
            <a:r>
              <a:rPr lang="en-US" altLang="ja-JP" sz="2400" dirty="0"/>
              <a:t>3</a:t>
            </a:r>
            <a:r>
              <a:rPr lang="ja-JP" altLang="en-US" sz="2400" dirty="0"/>
              <a:t>．</a:t>
            </a:r>
            <a:r>
              <a:rPr lang="en-US" altLang="ja-JP" sz="2400" dirty="0"/>
              <a:t>	</a:t>
            </a:r>
            <a:r>
              <a:rPr lang="ja-JP" altLang="en-US" sz="2400" dirty="0"/>
              <a:t>機材保有リスク、ＴＣＯの増大、個人へのタスク集中</a:t>
            </a:r>
            <a:endParaRPr lang="en-US" altLang="ja-JP" sz="2400" dirty="0"/>
          </a:p>
          <a:p>
            <a:pPr marL="536575" indent="-536575">
              <a:lnSpc>
                <a:spcPct val="100000"/>
              </a:lnSpc>
              <a:buFont typeface="Arial" panose="020B0604020202020204" pitchFamily="34" charset="0"/>
              <a:buNone/>
            </a:pPr>
            <a:endParaRPr lang="en-US" altLang="ja-JP" sz="2800" dirty="0"/>
          </a:p>
        </p:txBody>
      </p:sp>
      <p:sp>
        <p:nvSpPr>
          <p:cNvPr id="5" name="タイトル 1">
            <a:extLst>
              <a:ext uri="{FF2B5EF4-FFF2-40B4-BE49-F238E27FC236}">
                <a16:creationId xmlns:a16="http://schemas.microsoft.com/office/drawing/2014/main" id="{CE32BE4A-B4ED-4872-9264-14173172F1AE}"/>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次は設置運用の注意事項</a:t>
            </a:r>
          </a:p>
        </p:txBody>
      </p:sp>
    </p:spTree>
    <p:extLst>
      <p:ext uri="{BB962C8B-B14F-4D97-AF65-F5344CB8AC3E}">
        <p14:creationId xmlns:p14="http://schemas.microsoft.com/office/powerpoint/2010/main" val="181981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504592" y="447187"/>
            <a:ext cx="10571998" cy="552013"/>
          </a:xfrm>
        </p:spPr>
        <p:txBody>
          <a:bodyPr>
            <a:normAutofit fontScale="90000"/>
          </a:bodyPr>
          <a:lstStyle/>
          <a:p>
            <a:r>
              <a:rPr kumimoji="1" lang="ja-JP" altLang="en-US" dirty="0"/>
              <a:t>設置</a:t>
            </a:r>
            <a:r>
              <a:rPr kumimoji="1" lang="en-US" altLang="ja-JP" dirty="0"/>
              <a:t>/</a:t>
            </a:r>
            <a:r>
              <a:rPr kumimoji="1" lang="ja-JP" altLang="en-US" dirty="0"/>
              <a:t>運用における注意事項について</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829452547"/>
              </p:ext>
            </p:extLst>
          </p:nvPr>
        </p:nvGraphicFramePr>
        <p:xfrm>
          <a:off x="819149" y="999200"/>
          <a:ext cx="10553700" cy="5540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D1E12437-8A89-4424-A9FF-87EE001125DD}"/>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次は施設納入システム解説</a:t>
            </a:r>
          </a:p>
        </p:txBody>
      </p:sp>
    </p:spTree>
    <p:extLst>
      <p:ext uri="{BB962C8B-B14F-4D97-AF65-F5344CB8AC3E}">
        <p14:creationId xmlns:p14="http://schemas.microsoft.com/office/powerpoint/2010/main" val="344814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54161-C824-44E7-B75D-4BCE532D9E63}"/>
              </a:ext>
            </a:extLst>
          </p:cNvPr>
          <p:cNvSpPr>
            <a:spLocks noGrp="1"/>
          </p:cNvSpPr>
          <p:nvPr>
            <p:ph type="title"/>
          </p:nvPr>
        </p:nvSpPr>
        <p:spPr>
          <a:xfrm>
            <a:off x="1827549" y="354748"/>
            <a:ext cx="10364451" cy="1054419"/>
          </a:xfrm>
        </p:spPr>
        <p:txBody>
          <a:bodyPr/>
          <a:lstStyle/>
          <a:p>
            <a:r>
              <a:rPr kumimoji="1" lang="ja-JP" altLang="en-US" dirty="0"/>
              <a:t>オフライン･オンライン管理者共通</a:t>
            </a:r>
          </a:p>
        </p:txBody>
      </p:sp>
      <p:sp>
        <p:nvSpPr>
          <p:cNvPr id="3" name="コンテンツ プレースホルダー 2">
            <a:extLst>
              <a:ext uri="{FF2B5EF4-FFF2-40B4-BE49-F238E27FC236}">
                <a16:creationId xmlns:a16="http://schemas.microsoft.com/office/drawing/2014/main" id="{0F2A2121-F200-470C-A047-6B3D1EC22F68}"/>
              </a:ext>
            </a:extLst>
          </p:cNvPr>
          <p:cNvSpPr>
            <a:spLocks noGrp="1"/>
          </p:cNvSpPr>
          <p:nvPr>
            <p:ph sz="quarter" idx="13"/>
          </p:nvPr>
        </p:nvSpPr>
        <p:spPr>
          <a:xfrm>
            <a:off x="913774" y="1510748"/>
            <a:ext cx="10364450" cy="5347252"/>
          </a:xfrm>
        </p:spPr>
        <p:txBody>
          <a:bodyPr>
            <a:normAutofit/>
          </a:bodyPr>
          <a:lstStyle/>
          <a:p>
            <a:r>
              <a:rPr kumimoji="1" lang="ja-JP" altLang="en-US" dirty="0"/>
              <a:t>全ての</a:t>
            </a:r>
            <a:r>
              <a:rPr kumimoji="1" lang="ja-JP" altLang="en-US" u="sng" dirty="0">
                <a:effectLst>
                  <a:outerShdw blurRad="38100" dist="38100" dir="2700000" algn="tl">
                    <a:srgbClr val="000000">
                      <a:alpha val="43137"/>
                    </a:srgbClr>
                  </a:outerShdw>
                </a:effectLst>
              </a:rPr>
              <a:t>リザルト管理者</a:t>
            </a:r>
            <a:r>
              <a:rPr kumimoji="1" lang="ja-JP" altLang="en-US" dirty="0"/>
              <a:t>は、リザルトシステムの運用に関して注意深く関心を持ち、全選手の成績処理が公平に正しく行われるように、最大の努力をすべきです。</a:t>
            </a:r>
            <a:endParaRPr kumimoji="1" lang="en-US" altLang="ja-JP" dirty="0"/>
          </a:p>
          <a:p>
            <a:r>
              <a:rPr lang="ja-JP" altLang="en-US" dirty="0"/>
              <a:t>また処理したデータがその後どのように利用されるかも良く理解すべきで、質問があった時には明確に説明できる程度の知識を有するべきです。</a:t>
            </a:r>
            <a:endParaRPr lang="en-US" altLang="ja-JP" dirty="0"/>
          </a:p>
          <a:p>
            <a:r>
              <a:rPr kumimoji="1" lang="ja-JP" altLang="en-US" dirty="0"/>
              <a:t>ＩＳＵルールの変更、とりわけＩＳＵコミュニケーションの内容に関しても強く関心を持つべきです。</a:t>
            </a:r>
            <a:endParaRPr kumimoji="1" lang="en-US" altLang="ja-JP" dirty="0"/>
          </a:p>
          <a:p>
            <a:r>
              <a:rPr lang="ja-JP" altLang="en-US" dirty="0"/>
              <a:t>しかしながらそれらはあくまでも、管理者の知識として利用すべきで、個人の能力を誇示するための物ではなく、正確に管理者としての義務を遂行するために使用すべきです。</a:t>
            </a:r>
            <a:endParaRPr lang="en-US" altLang="ja-JP" dirty="0"/>
          </a:p>
          <a:p>
            <a:r>
              <a:rPr kumimoji="1" lang="ja-JP" altLang="en-US" dirty="0"/>
              <a:t>またＣＯ</a:t>
            </a:r>
            <a:r>
              <a:rPr lang="ja-JP" altLang="en-US" dirty="0"/>
              <a:t>（カルキュレーティング･オペレータ）がすべての処理を正確に行っているかを監査し、問題あるときにはその交代を含めて検討する必要があります。従って管理者は</a:t>
            </a:r>
            <a:r>
              <a:rPr kumimoji="1" lang="ja-JP" altLang="en-US" dirty="0"/>
              <a:t>ＣＯ</a:t>
            </a:r>
            <a:r>
              <a:rPr lang="ja-JP" altLang="en-US" dirty="0"/>
              <a:t>やジャッジ、ＴＰと兼務しない方がベターという事が見えてきます。</a:t>
            </a:r>
            <a:endParaRPr lang="en-US" altLang="ja-JP" dirty="0"/>
          </a:p>
          <a:p>
            <a:r>
              <a:rPr kumimoji="1" lang="ja-JP" altLang="en-US" dirty="0"/>
              <a:t>またこの講習会の目的は、決してコンピュータに詳しい人を育てるということではなく、あくまでも</a:t>
            </a:r>
            <a:r>
              <a:rPr kumimoji="1" lang="ja-JP" altLang="en-US" b="1" u="sng" dirty="0">
                <a:solidFill>
                  <a:schemeClr val="accent6">
                    <a:lumMod val="75000"/>
                  </a:schemeClr>
                </a:solidFill>
              </a:rPr>
              <a:t>リザルトシステムを正確に使うことを監査することを目的</a:t>
            </a:r>
            <a:r>
              <a:rPr kumimoji="1" lang="ja-JP" altLang="en-US" dirty="0"/>
              <a:t>にしています。</a:t>
            </a:r>
          </a:p>
          <a:p>
            <a:endParaRPr kumimoji="1" lang="ja-JP" altLang="en-US" dirty="0"/>
          </a:p>
        </p:txBody>
      </p:sp>
      <p:sp>
        <p:nvSpPr>
          <p:cNvPr id="4" name="タイトル 1">
            <a:extLst>
              <a:ext uri="{FF2B5EF4-FFF2-40B4-BE49-F238E27FC236}">
                <a16:creationId xmlns:a16="http://schemas.microsoft.com/office/drawing/2014/main" id="{2A6F1A8F-8078-4C9A-8CA8-6193831BEF5B}"/>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次は用語説明①</a:t>
            </a:r>
          </a:p>
        </p:txBody>
      </p:sp>
    </p:spTree>
    <p:extLst>
      <p:ext uri="{BB962C8B-B14F-4D97-AF65-F5344CB8AC3E}">
        <p14:creationId xmlns:p14="http://schemas.microsoft.com/office/powerpoint/2010/main" val="6631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54161-C824-44E7-B75D-4BCE532D9E63}"/>
              </a:ext>
            </a:extLst>
          </p:cNvPr>
          <p:cNvSpPr>
            <a:spLocks noGrp="1"/>
          </p:cNvSpPr>
          <p:nvPr>
            <p:ph type="title"/>
          </p:nvPr>
        </p:nvSpPr>
        <p:spPr>
          <a:xfrm>
            <a:off x="1819063" y="292253"/>
            <a:ext cx="10364451" cy="1054419"/>
          </a:xfrm>
        </p:spPr>
        <p:txBody>
          <a:bodyPr>
            <a:normAutofit/>
          </a:bodyPr>
          <a:lstStyle/>
          <a:p>
            <a:r>
              <a:rPr kumimoji="1" lang="ja-JP" altLang="en-US" dirty="0"/>
              <a:t>施設納入オンラインシステムの実態</a:t>
            </a:r>
          </a:p>
        </p:txBody>
      </p:sp>
      <p:sp>
        <p:nvSpPr>
          <p:cNvPr id="3" name="コンテンツ プレースホルダー 2">
            <a:extLst>
              <a:ext uri="{FF2B5EF4-FFF2-40B4-BE49-F238E27FC236}">
                <a16:creationId xmlns:a16="http://schemas.microsoft.com/office/drawing/2014/main" id="{0F2A2121-F200-470C-A047-6B3D1EC22F68}"/>
              </a:ext>
            </a:extLst>
          </p:cNvPr>
          <p:cNvSpPr>
            <a:spLocks noGrp="1"/>
          </p:cNvSpPr>
          <p:nvPr>
            <p:ph sz="quarter" idx="13"/>
          </p:nvPr>
        </p:nvSpPr>
        <p:spPr>
          <a:xfrm>
            <a:off x="914400" y="1714419"/>
            <a:ext cx="10363826" cy="4427964"/>
          </a:xfrm>
        </p:spPr>
        <p:txBody>
          <a:bodyPr>
            <a:normAutofit lnSpcReduction="10000"/>
          </a:bodyPr>
          <a:lstStyle/>
          <a:p>
            <a:pPr marL="0" indent="0">
              <a:buNone/>
            </a:pPr>
            <a:r>
              <a:rPr kumimoji="1" lang="ja-JP" altLang="en-US" sz="2800" b="1" dirty="0">
                <a:solidFill>
                  <a:schemeClr val="accent5">
                    <a:lumMod val="75000"/>
                  </a:schemeClr>
                </a:solidFill>
              </a:rPr>
              <a:t>残念なことに</a:t>
            </a:r>
            <a:endParaRPr kumimoji="1" lang="en-US" altLang="ja-JP" sz="2800" b="1" dirty="0">
              <a:solidFill>
                <a:schemeClr val="accent5">
                  <a:lumMod val="75000"/>
                </a:schemeClr>
              </a:solidFill>
            </a:endParaRPr>
          </a:p>
          <a:p>
            <a:pPr marL="536575" indent="-536575">
              <a:lnSpc>
                <a:spcPct val="100000"/>
              </a:lnSpc>
              <a:buNone/>
            </a:pPr>
            <a:r>
              <a:rPr kumimoji="1" lang="en-US" altLang="ja-JP" sz="2400" dirty="0"/>
              <a:t>1</a:t>
            </a:r>
            <a:r>
              <a:rPr kumimoji="1" lang="ja-JP" altLang="en-US" sz="2400" dirty="0"/>
              <a:t>．</a:t>
            </a:r>
            <a:r>
              <a:rPr kumimoji="1" lang="en-US" altLang="ja-JP" sz="2400" dirty="0"/>
              <a:t>	</a:t>
            </a:r>
            <a:r>
              <a:rPr kumimoji="1" lang="ja-JP" altLang="en-US" sz="2400" dirty="0"/>
              <a:t>ほとんどのベニューで定期的な充電が行われていません。この状態では使いたいときに使えないというケースが発生します。</a:t>
            </a:r>
            <a:endParaRPr kumimoji="1" lang="en-US" altLang="ja-JP" sz="2400" dirty="0"/>
          </a:p>
          <a:p>
            <a:pPr marL="536575" indent="-536575">
              <a:lnSpc>
                <a:spcPct val="100000"/>
              </a:lnSpc>
              <a:buNone/>
            </a:pPr>
            <a:r>
              <a:rPr lang="en-US" altLang="ja-JP" sz="2400" dirty="0"/>
              <a:t>2</a:t>
            </a:r>
            <a:r>
              <a:rPr lang="ja-JP" altLang="en-US" sz="2400" dirty="0"/>
              <a:t>．</a:t>
            </a:r>
            <a:r>
              <a:rPr lang="en-US" altLang="ja-JP" sz="2400" dirty="0"/>
              <a:t>	</a:t>
            </a:r>
            <a:r>
              <a:rPr lang="ja-JP" altLang="en-US" sz="2400" dirty="0"/>
              <a:t>ＰＣのバッテリーにはメインのバッテリーと、内部情報を保持するボタン電池のようなバッテリーの</a:t>
            </a:r>
            <a:r>
              <a:rPr lang="en-US" altLang="ja-JP" sz="2400" dirty="0"/>
              <a:t>2</a:t>
            </a:r>
            <a:r>
              <a:rPr lang="ja-JP" altLang="en-US" sz="2400" dirty="0"/>
              <a:t>種類のバッテリーが内蔵されています。</a:t>
            </a:r>
            <a:endParaRPr lang="en-US" altLang="ja-JP" sz="2400" dirty="0"/>
          </a:p>
          <a:p>
            <a:pPr marL="536575" indent="-536575">
              <a:lnSpc>
                <a:spcPct val="100000"/>
              </a:lnSpc>
              <a:buNone/>
            </a:pPr>
            <a:r>
              <a:rPr lang="en-US" altLang="ja-JP" sz="2400" dirty="0"/>
              <a:t>3</a:t>
            </a:r>
            <a:r>
              <a:rPr lang="ja-JP" altLang="en-US" sz="2400" dirty="0"/>
              <a:t>．</a:t>
            </a:r>
            <a:r>
              <a:rPr lang="en-US" altLang="ja-JP" sz="2400" dirty="0"/>
              <a:t>	</a:t>
            </a:r>
            <a:r>
              <a:rPr lang="ja-JP" altLang="en-US" sz="2400" dirty="0"/>
              <a:t>メインバッテリーの容量が無くなると、情報保持のためにボタン電池が使用されますが、このボタン電池は再充電ができないために、容量がなくなるとパソコンの起動時などにキーボードからの操作が必要になるような状況となります。</a:t>
            </a:r>
            <a:endParaRPr lang="en-US" altLang="ja-JP" sz="2400" dirty="0"/>
          </a:p>
          <a:p>
            <a:pPr marL="536575" indent="-536575">
              <a:lnSpc>
                <a:spcPct val="100000"/>
              </a:lnSpc>
              <a:buNone/>
            </a:pPr>
            <a:r>
              <a:rPr lang="en-US" altLang="ja-JP" sz="2400" dirty="0"/>
              <a:t>4</a:t>
            </a:r>
            <a:r>
              <a:rPr lang="ja-JP" altLang="en-US" sz="2400" dirty="0"/>
              <a:t>．</a:t>
            </a:r>
            <a:r>
              <a:rPr lang="en-US" altLang="ja-JP" sz="2400" dirty="0"/>
              <a:t>	</a:t>
            </a:r>
            <a:r>
              <a:rPr lang="ja-JP" altLang="en-US" sz="2400" dirty="0"/>
              <a:t>このような状況にならないためには数ヶ月に一度程度の充電のための作業を行う必要があります。</a:t>
            </a:r>
            <a:endParaRPr lang="en-US" altLang="ja-JP" sz="2400" dirty="0"/>
          </a:p>
        </p:txBody>
      </p:sp>
      <p:sp>
        <p:nvSpPr>
          <p:cNvPr id="4" name="タイトル 1">
            <a:extLst>
              <a:ext uri="{FF2B5EF4-FFF2-40B4-BE49-F238E27FC236}">
                <a16:creationId xmlns:a16="http://schemas.microsoft.com/office/drawing/2014/main" id="{F18456A1-11EA-4349-AD02-3172DBB0C8D9}"/>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a:t>
            </a:r>
            <a:r>
              <a:rPr lang="en-US" altLang="ja-JP" sz="1800" dirty="0"/>
              <a:t>DO/VC</a:t>
            </a:r>
            <a:r>
              <a:rPr lang="ja-JP" altLang="en-US" sz="1800" dirty="0"/>
              <a:t>技術解説</a:t>
            </a:r>
          </a:p>
        </p:txBody>
      </p:sp>
    </p:spTree>
    <p:extLst>
      <p:ext uri="{BB962C8B-B14F-4D97-AF65-F5344CB8AC3E}">
        <p14:creationId xmlns:p14="http://schemas.microsoft.com/office/powerpoint/2010/main" val="229645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3908"/>
            <a:ext cx="10571998" cy="552013"/>
          </a:xfrm>
        </p:spPr>
        <p:txBody>
          <a:bodyPr>
            <a:normAutofit fontScale="90000"/>
          </a:bodyPr>
          <a:lstStyle/>
          <a:p>
            <a:r>
              <a:rPr kumimoji="1" lang="en-US" altLang="ja-JP" dirty="0"/>
              <a:t>DO/VC</a:t>
            </a:r>
            <a:r>
              <a:rPr kumimoji="1" lang="ja-JP" altLang="en-US" dirty="0"/>
              <a:t>で使用するビデオ規格について</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1785552804"/>
              </p:ext>
            </p:extLst>
          </p:nvPr>
        </p:nvGraphicFramePr>
        <p:xfrm>
          <a:off x="819150" y="1176338"/>
          <a:ext cx="10553700" cy="52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コンテンツ プレースホルダー 2">
            <a:extLst>
              <a:ext uri="{FF2B5EF4-FFF2-40B4-BE49-F238E27FC236}">
                <a16:creationId xmlns:a16="http://schemas.microsoft.com/office/drawing/2014/main" id="{489600D3-D2DE-404C-95BB-CFFBBE7B48D1}"/>
              </a:ext>
            </a:extLst>
          </p:cNvPr>
          <p:cNvSpPr txBox="1">
            <a:spLocks/>
          </p:cNvSpPr>
          <p:nvPr/>
        </p:nvSpPr>
        <p:spPr>
          <a:xfrm>
            <a:off x="2951017" y="5756564"/>
            <a:ext cx="8659091" cy="439881"/>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r">
              <a:buFont typeface="Arial" panose="020B0604020202020204" pitchFamily="34" charset="0"/>
              <a:buNone/>
            </a:pPr>
            <a:r>
              <a:rPr lang="en-US" altLang="ja-JP" sz="1800" dirty="0">
                <a:solidFill>
                  <a:srgbClr val="FF0000"/>
                </a:solidFill>
              </a:rPr>
              <a:t>※</a:t>
            </a:r>
            <a:r>
              <a:rPr lang="ja-JP" altLang="en-US" sz="1800" dirty="0">
                <a:solidFill>
                  <a:srgbClr val="FF0000"/>
                </a:solidFill>
              </a:rPr>
              <a:t> この規格は現時点ではオンライン</a:t>
            </a:r>
            <a:r>
              <a:rPr lang="en-US" altLang="ja-JP" sz="1800" dirty="0">
                <a:solidFill>
                  <a:srgbClr val="FF0000"/>
                </a:solidFill>
              </a:rPr>
              <a:t>/</a:t>
            </a:r>
            <a:r>
              <a:rPr lang="ja-JP" altLang="en-US" sz="1800" dirty="0">
                <a:solidFill>
                  <a:srgbClr val="FF0000"/>
                </a:solidFill>
              </a:rPr>
              <a:t>オフラインシステム共通となっています。</a:t>
            </a:r>
          </a:p>
        </p:txBody>
      </p:sp>
      <p:sp>
        <p:nvSpPr>
          <p:cNvPr id="7" name="コンテンツ プレースホルダー 2">
            <a:extLst>
              <a:ext uri="{FF2B5EF4-FFF2-40B4-BE49-F238E27FC236}">
                <a16:creationId xmlns:a16="http://schemas.microsoft.com/office/drawing/2014/main" id="{50C2B7BC-646D-4F5A-A5FB-761215A38107}"/>
              </a:ext>
            </a:extLst>
          </p:cNvPr>
          <p:cNvSpPr txBox="1">
            <a:spLocks/>
          </p:cNvSpPr>
          <p:nvPr/>
        </p:nvSpPr>
        <p:spPr>
          <a:xfrm>
            <a:off x="2254826" y="4582392"/>
            <a:ext cx="8659091" cy="1174172"/>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800" dirty="0"/>
              <a:t>現時点での推奨エンコーダは、</a:t>
            </a:r>
            <a:r>
              <a:rPr lang="en-US" altLang="ja-JP" sz="1800" dirty="0"/>
              <a:t>TERADEK</a:t>
            </a:r>
            <a:r>
              <a:rPr lang="ja-JP" altLang="en-US" sz="1800" dirty="0"/>
              <a:t>社 </a:t>
            </a:r>
            <a:r>
              <a:rPr lang="en-US" altLang="ja-JP" sz="1800" dirty="0"/>
              <a:t>600</a:t>
            </a:r>
            <a:r>
              <a:rPr lang="ja-JP" altLang="en-US" sz="1800" dirty="0"/>
              <a:t>シリーズ</a:t>
            </a:r>
            <a:r>
              <a:rPr lang="en-US" altLang="ja-JP" sz="1800" dirty="0"/>
              <a:t>(10-0605)</a:t>
            </a:r>
            <a:r>
              <a:rPr lang="ja-JP" altLang="en-US" sz="1800" dirty="0"/>
              <a:t>ですが昨今の部品供給不足で終息気味です。廉価版として安定性は若干劣りますが、</a:t>
            </a:r>
            <a:r>
              <a:rPr lang="en-US" altLang="ja-JP" sz="1800" dirty="0" err="1"/>
              <a:t>fmuser</a:t>
            </a:r>
            <a:r>
              <a:rPr lang="ja-JP" altLang="en-US" sz="1800" dirty="0"/>
              <a:t>社の</a:t>
            </a:r>
            <a:r>
              <a:rPr lang="en-US" altLang="ja-JP" sz="1800" dirty="0"/>
              <a:t>fbe200</a:t>
            </a:r>
            <a:r>
              <a:rPr lang="ja-JP" altLang="en-US" sz="1800" dirty="0"/>
              <a:t>エンコーダーをご紹介しますが、あくまでも自己責任となります。</a:t>
            </a:r>
            <a:endParaRPr lang="en-US" altLang="ja-JP" sz="1800" dirty="0"/>
          </a:p>
          <a:p>
            <a:pPr marL="0" indent="0">
              <a:buFont typeface="Arial" panose="020B0604020202020204" pitchFamily="34" charset="0"/>
              <a:buNone/>
            </a:pPr>
            <a:r>
              <a:rPr lang="ja-JP" altLang="en-US" sz="1800" dirty="0"/>
              <a:t>エンコーダーの役割や機能など、十分理解しておく必要があります。</a:t>
            </a:r>
          </a:p>
        </p:txBody>
      </p:sp>
      <p:sp>
        <p:nvSpPr>
          <p:cNvPr id="8" name="タイトル 1">
            <a:extLst>
              <a:ext uri="{FF2B5EF4-FFF2-40B4-BE49-F238E27FC236}">
                <a16:creationId xmlns:a16="http://schemas.microsoft.com/office/drawing/2014/main" id="{48F11D7A-22F6-4826-AF26-63B0DD3A290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a:t>
            </a:r>
            <a:r>
              <a:rPr lang="en-US" altLang="ja-JP" sz="1800" dirty="0"/>
              <a:t>DO</a:t>
            </a:r>
            <a:r>
              <a:rPr lang="ja-JP" altLang="en-US" sz="1800" dirty="0"/>
              <a:t>パラメータ解説</a:t>
            </a:r>
          </a:p>
        </p:txBody>
      </p:sp>
    </p:spTree>
    <p:extLst>
      <p:ext uri="{BB962C8B-B14F-4D97-AF65-F5344CB8AC3E}">
        <p14:creationId xmlns:p14="http://schemas.microsoft.com/office/powerpoint/2010/main" val="256178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35282"/>
            <a:ext cx="10571998" cy="552013"/>
          </a:xfrm>
        </p:spPr>
        <p:txBody>
          <a:bodyPr>
            <a:normAutofit fontScale="90000"/>
          </a:bodyPr>
          <a:lstStyle/>
          <a:p>
            <a:r>
              <a:rPr kumimoji="1" lang="en-US" altLang="ja-JP" dirty="0"/>
              <a:t>DO</a:t>
            </a:r>
            <a:r>
              <a:rPr kumimoji="1" lang="ja-JP" altLang="en-US" dirty="0"/>
              <a:t>で使用する設定</a:t>
            </a:r>
            <a:r>
              <a:rPr lang="ja-JP" altLang="en-US" dirty="0"/>
              <a:t>パラメータ</a:t>
            </a:r>
            <a:r>
              <a:rPr kumimoji="1" lang="ja-JP" altLang="en-US" dirty="0"/>
              <a:t>について</a:t>
            </a:r>
          </a:p>
        </p:txBody>
      </p:sp>
      <p:sp>
        <p:nvSpPr>
          <p:cNvPr id="7" name="コンテンツ プレースホルダー 2">
            <a:extLst>
              <a:ext uri="{FF2B5EF4-FFF2-40B4-BE49-F238E27FC236}">
                <a16:creationId xmlns:a16="http://schemas.microsoft.com/office/drawing/2014/main" id="{50C2B7BC-646D-4F5A-A5FB-761215A38107}"/>
              </a:ext>
            </a:extLst>
          </p:cNvPr>
          <p:cNvSpPr txBox="1">
            <a:spLocks/>
          </p:cNvSpPr>
          <p:nvPr/>
        </p:nvSpPr>
        <p:spPr>
          <a:xfrm>
            <a:off x="6961908" y="5327791"/>
            <a:ext cx="4000501" cy="439881"/>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altLang="ja-JP" sz="1800" dirty="0"/>
              <a:t>※</a:t>
            </a:r>
            <a:r>
              <a:rPr lang="ja-JP" altLang="en-US" sz="1800" dirty="0"/>
              <a:t> 通常再生の早送りは</a:t>
            </a:r>
            <a:r>
              <a:rPr lang="en-US" altLang="ja-JP" sz="1800" dirty="0"/>
              <a:t>3</a:t>
            </a:r>
            <a:r>
              <a:rPr lang="ja-JP" altLang="en-US" sz="1800" dirty="0"/>
              <a:t>倍速固定です。</a:t>
            </a:r>
          </a:p>
        </p:txBody>
      </p:sp>
      <p:pic>
        <p:nvPicPr>
          <p:cNvPr id="9" name="図 8" descr="スクリーンショットの画面&#10;&#10;自動的に生成された説明">
            <a:extLst>
              <a:ext uri="{FF2B5EF4-FFF2-40B4-BE49-F238E27FC236}">
                <a16:creationId xmlns:a16="http://schemas.microsoft.com/office/drawing/2014/main" id="{813D65E6-491E-43B3-BE2A-205D192F1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51" y="1356014"/>
            <a:ext cx="5476875" cy="4400550"/>
          </a:xfrm>
          <a:prstGeom prst="rect">
            <a:avLst/>
          </a:prstGeom>
          <a:ln>
            <a:noFill/>
          </a:ln>
          <a:effectLst>
            <a:outerShdw blurRad="292100" dist="139700" dir="2700000" algn="tl" rotWithShape="0">
              <a:srgbClr val="333333">
                <a:alpha val="65000"/>
              </a:srgbClr>
            </a:outerShdw>
          </a:effectLst>
        </p:spPr>
      </p:pic>
      <p:sp>
        <p:nvSpPr>
          <p:cNvPr id="10" name="吹き出し: 折線 9">
            <a:extLst>
              <a:ext uri="{FF2B5EF4-FFF2-40B4-BE49-F238E27FC236}">
                <a16:creationId xmlns:a16="http://schemas.microsoft.com/office/drawing/2014/main" id="{D3E34860-1747-4778-B4FE-42F9C114D0F3}"/>
              </a:ext>
            </a:extLst>
          </p:cNvPr>
          <p:cNvSpPr/>
          <p:nvPr/>
        </p:nvSpPr>
        <p:spPr>
          <a:xfrm>
            <a:off x="6961909" y="1234773"/>
            <a:ext cx="4987634" cy="204309"/>
          </a:xfrm>
          <a:prstGeom prst="borderCallout2">
            <a:avLst>
              <a:gd name="adj1" fmla="val 18750"/>
              <a:gd name="adj2" fmla="val -2692"/>
              <a:gd name="adj3" fmla="val 18750"/>
              <a:gd name="adj4" fmla="val -16667"/>
              <a:gd name="adj5" fmla="val 357414"/>
              <a:gd name="adj6" fmla="val -363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RS</a:t>
            </a:r>
            <a:r>
              <a:rPr kumimoji="1" lang="ja-JP" altLang="en-US" dirty="0">
                <a:solidFill>
                  <a:schemeClr val="tx1"/>
                </a:solidFill>
              </a:rPr>
              <a:t>の</a:t>
            </a:r>
            <a:r>
              <a:rPr kumimoji="1" lang="en-US" altLang="ja-JP" dirty="0">
                <a:solidFill>
                  <a:schemeClr val="tx1"/>
                </a:solidFill>
              </a:rPr>
              <a:t>IP</a:t>
            </a:r>
            <a:r>
              <a:rPr kumimoji="1" lang="ja-JP" altLang="en-US" dirty="0">
                <a:solidFill>
                  <a:schemeClr val="tx1"/>
                </a:solidFill>
              </a:rPr>
              <a:t>アドレスを設定します</a:t>
            </a:r>
          </a:p>
        </p:txBody>
      </p:sp>
      <p:sp>
        <p:nvSpPr>
          <p:cNvPr id="11" name="吹き出し: 折線 10">
            <a:extLst>
              <a:ext uri="{FF2B5EF4-FFF2-40B4-BE49-F238E27FC236}">
                <a16:creationId xmlns:a16="http://schemas.microsoft.com/office/drawing/2014/main" id="{EBA562FA-323A-438A-BE13-DAD65169C4F0}"/>
              </a:ext>
            </a:extLst>
          </p:cNvPr>
          <p:cNvSpPr/>
          <p:nvPr/>
        </p:nvSpPr>
        <p:spPr>
          <a:xfrm>
            <a:off x="6961908" y="1572500"/>
            <a:ext cx="4987633" cy="199324"/>
          </a:xfrm>
          <a:prstGeom prst="borderCallout2">
            <a:avLst>
              <a:gd name="adj1" fmla="val 18750"/>
              <a:gd name="adj2" fmla="val -2692"/>
              <a:gd name="adj3" fmla="val 18750"/>
              <a:gd name="adj4" fmla="val -16667"/>
              <a:gd name="adj5" fmla="val 331984"/>
              <a:gd name="adj6" fmla="val -2845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IP</a:t>
            </a:r>
            <a:r>
              <a:rPr kumimoji="1" lang="ja-JP" altLang="en-US" dirty="0">
                <a:solidFill>
                  <a:schemeClr val="tx1"/>
                </a:solidFill>
              </a:rPr>
              <a:t>アドレスから</a:t>
            </a:r>
            <a:r>
              <a:rPr kumimoji="1" lang="en-US" altLang="ja-JP" dirty="0">
                <a:solidFill>
                  <a:schemeClr val="tx1"/>
                </a:solidFill>
              </a:rPr>
              <a:t>RS</a:t>
            </a:r>
            <a:r>
              <a:rPr kumimoji="1" lang="ja-JP" altLang="en-US" dirty="0">
                <a:solidFill>
                  <a:schemeClr val="tx1"/>
                </a:solidFill>
              </a:rPr>
              <a:t>の共有フォルダを特定します</a:t>
            </a:r>
          </a:p>
        </p:txBody>
      </p:sp>
      <p:sp>
        <p:nvSpPr>
          <p:cNvPr id="12" name="吹き出し: 折線 11">
            <a:extLst>
              <a:ext uri="{FF2B5EF4-FFF2-40B4-BE49-F238E27FC236}">
                <a16:creationId xmlns:a16="http://schemas.microsoft.com/office/drawing/2014/main" id="{65850E6D-1335-4879-A5C5-5FCD560BC0F6}"/>
              </a:ext>
            </a:extLst>
          </p:cNvPr>
          <p:cNvSpPr/>
          <p:nvPr/>
        </p:nvSpPr>
        <p:spPr>
          <a:xfrm>
            <a:off x="6961909" y="2384750"/>
            <a:ext cx="4987632" cy="224276"/>
          </a:xfrm>
          <a:prstGeom prst="borderCallout2">
            <a:avLst>
              <a:gd name="adj1" fmla="val 18750"/>
              <a:gd name="adj2" fmla="val -2692"/>
              <a:gd name="adj3" fmla="val 18750"/>
              <a:gd name="adj4" fmla="val -16667"/>
              <a:gd name="adj5" fmla="val 125274"/>
              <a:gd name="adj6" fmla="val -6920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RS</a:t>
            </a:r>
            <a:r>
              <a:rPr kumimoji="1" lang="ja-JP" altLang="en-US" dirty="0">
                <a:solidFill>
                  <a:schemeClr val="tx1"/>
                </a:solidFill>
              </a:rPr>
              <a:t>と通信するポート番号を設定します</a:t>
            </a:r>
          </a:p>
        </p:txBody>
      </p:sp>
      <p:sp>
        <p:nvSpPr>
          <p:cNvPr id="13" name="吹き出し: 折線 12">
            <a:extLst>
              <a:ext uri="{FF2B5EF4-FFF2-40B4-BE49-F238E27FC236}">
                <a16:creationId xmlns:a16="http://schemas.microsoft.com/office/drawing/2014/main" id="{4FD9577B-E219-4D4C-BA69-BEC07C2E9219}"/>
              </a:ext>
            </a:extLst>
          </p:cNvPr>
          <p:cNvSpPr/>
          <p:nvPr/>
        </p:nvSpPr>
        <p:spPr>
          <a:xfrm>
            <a:off x="6961908" y="2731995"/>
            <a:ext cx="4987631" cy="189806"/>
          </a:xfrm>
          <a:prstGeom prst="borderCallout2">
            <a:avLst>
              <a:gd name="adj1" fmla="val 18750"/>
              <a:gd name="adj2" fmla="val -2692"/>
              <a:gd name="adj3" fmla="val 18750"/>
              <a:gd name="adj4" fmla="val -16667"/>
              <a:gd name="adj5" fmla="val 143806"/>
              <a:gd name="adj6" fmla="val -3694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ビデオエンコーダと通信する</a:t>
            </a:r>
            <a:r>
              <a:rPr kumimoji="1" lang="en-US" altLang="ja-JP" dirty="0">
                <a:solidFill>
                  <a:schemeClr val="tx1"/>
                </a:solidFill>
              </a:rPr>
              <a:t>URL</a:t>
            </a:r>
            <a:r>
              <a:rPr kumimoji="1" lang="ja-JP" altLang="en-US" dirty="0">
                <a:solidFill>
                  <a:schemeClr val="tx1"/>
                </a:solidFill>
              </a:rPr>
              <a:t>を設定します</a:t>
            </a:r>
          </a:p>
        </p:txBody>
      </p:sp>
      <p:sp>
        <p:nvSpPr>
          <p:cNvPr id="14" name="吹き出し: 折線 13">
            <a:extLst>
              <a:ext uri="{FF2B5EF4-FFF2-40B4-BE49-F238E27FC236}">
                <a16:creationId xmlns:a16="http://schemas.microsoft.com/office/drawing/2014/main" id="{E3D9F153-92F0-4477-8517-FFFAFADCF416}"/>
              </a:ext>
            </a:extLst>
          </p:cNvPr>
          <p:cNvSpPr/>
          <p:nvPr/>
        </p:nvSpPr>
        <p:spPr>
          <a:xfrm>
            <a:off x="6961909" y="3048908"/>
            <a:ext cx="4987630" cy="163838"/>
          </a:xfrm>
          <a:prstGeom prst="borderCallout2">
            <a:avLst>
              <a:gd name="adj1" fmla="val 18750"/>
              <a:gd name="adj2" fmla="val -2692"/>
              <a:gd name="adj3" fmla="val 18750"/>
              <a:gd name="adj4" fmla="val -16667"/>
              <a:gd name="adj5" fmla="val 193288"/>
              <a:gd name="adj6" fmla="val -745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スロー再生のレートを設定します</a:t>
            </a:r>
          </a:p>
        </p:txBody>
      </p:sp>
      <p:sp>
        <p:nvSpPr>
          <p:cNvPr id="15" name="吹き出し: 折線 14">
            <a:extLst>
              <a:ext uri="{FF2B5EF4-FFF2-40B4-BE49-F238E27FC236}">
                <a16:creationId xmlns:a16="http://schemas.microsoft.com/office/drawing/2014/main" id="{6ECED304-27CB-44F8-B877-5A6F18F5A33B}"/>
              </a:ext>
            </a:extLst>
          </p:cNvPr>
          <p:cNvSpPr/>
          <p:nvPr/>
        </p:nvSpPr>
        <p:spPr>
          <a:xfrm>
            <a:off x="6961908" y="3326845"/>
            <a:ext cx="4987629" cy="206762"/>
          </a:xfrm>
          <a:prstGeom prst="borderCallout2">
            <a:avLst>
              <a:gd name="adj1" fmla="val 18750"/>
              <a:gd name="adj2" fmla="val -2692"/>
              <a:gd name="adj3" fmla="val 18750"/>
              <a:gd name="adj4" fmla="val -16667"/>
              <a:gd name="adj5" fmla="val 16780"/>
              <a:gd name="adj6" fmla="val -2479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スーパースロー再生のレートを設定します</a:t>
            </a:r>
          </a:p>
        </p:txBody>
      </p:sp>
      <p:sp>
        <p:nvSpPr>
          <p:cNvPr id="16" name="吹き出し: 折線 15">
            <a:extLst>
              <a:ext uri="{FF2B5EF4-FFF2-40B4-BE49-F238E27FC236}">
                <a16:creationId xmlns:a16="http://schemas.microsoft.com/office/drawing/2014/main" id="{DC3A20C9-A047-4071-A329-A67EBB076263}"/>
              </a:ext>
            </a:extLst>
          </p:cNvPr>
          <p:cNvSpPr/>
          <p:nvPr/>
        </p:nvSpPr>
        <p:spPr>
          <a:xfrm>
            <a:off x="6961909" y="3597823"/>
            <a:ext cx="4987628" cy="216189"/>
          </a:xfrm>
          <a:prstGeom prst="borderCallout2">
            <a:avLst>
              <a:gd name="adj1" fmla="val 18750"/>
              <a:gd name="adj2" fmla="val -2692"/>
              <a:gd name="adj3" fmla="val 18750"/>
              <a:gd name="adj4" fmla="val -16667"/>
              <a:gd name="adj5" fmla="val 42648"/>
              <a:gd name="adj6" fmla="val -7475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逆再生のコマ送りのインターバルです</a:t>
            </a:r>
          </a:p>
        </p:txBody>
      </p:sp>
      <p:sp>
        <p:nvSpPr>
          <p:cNvPr id="17" name="吹き出し: 折線 16">
            <a:extLst>
              <a:ext uri="{FF2B5EF4-FFF2-40B4-BE49-F238E27FC236}">
                <a16:creationId xmlns:a16="http://schemas.microsoft.com/office/drawing/2014/main" id="{97301A41-1FC4-4092-9B78-BD8B7903E89A}"/>
              </a:ext>
            </a:extLst>
          </p:cNvPr>
          <p:cNvSpPr/>
          <p:nvPr/>
        </p:nvSpPr>
        <p:spPr>
          <a:xfrm>
            <a:off x="6961908" y="3866348"/>
            <a:ext cx="4987627" cy="227679"/>
          </a:xfrm>
          <a:prstGeom prst="borderCallout2">
            <a:avLst>
              <a:gd name="adj1" fmla="val 18750"/>
              <a:gd name="adj2" fmla="val -2692"/>
              <a:gd name="adj3" fmla="val 18750"/>
              <a:gd name="adj4" fmla="val -16667"/>
              <a:gd name="adj5" fmla="val 76647"/>
              <a:gd name="adj6" fmla="val -782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逆再生の１コマあたりのフレーム数です</a:t>
            </a:r>
          </a:p>
        </p:txBody>
      </p:sp>
      <p:sp>
        <p:nvSpPr>
          <p:cNvPr id="18" name="吹き出し: 折線 17">
            <a:extLst>
              <a:ext uri="{FF2B5EF4-FFF2-40B4-BE49-F238E27FC236}">
                <a16:creationId xmlns:a16="http://schemas.microsoft.com/office/drawing/2014/main" id="{2B8AF70E-3A21-4B6F-A573-0F0260150ABD}"/>
              </a:ext>
            </a:extLst>
          </p:cNvPr>
          <p:cNvSpPr/>
          <p:nvPr/>
        </p:nvSpPr>
        <p:spPr>
          <a:xfrm>
            <a:off x="6961908" y="4134873"/>
            <a:ext cx="4987635" cy="199787"/>
          </a:xfrm>
          <a:prstGeom prst="borderCallout2">
            <a:avLst>
              <a:gd name="adj1" fmla="val 18750"/>
              <a:gd name="adj2" fmla="val -2692"/>
              <a:gd name="adj3" fmla="val 18750"/>
              <a:gd name="adj4" fmla="val -16667"/>
              <a:gd name="adj5" fmla="val -29228"/>
              <a:gd name="adj6" fmla="val -2862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逆スロー再生の１コマあたりのフレーム数です</a:t>
            </a:r>
          </a:p>
        </p:txBody>
      </p:sp>
      <p:sp>
        <p:nvSpPr>
          <p:cNvPr id="19" name="吹き出し: 折線 18">
            <a:extLst>
              <a:ext uri="{FF2B5EF4-FFF2-40B4-BE49-F238E27FC236}">
                <a16:creationId xmlns:a16="http://schemas.microsoft.com/office/drawing/2014/main" id="{3A00026F-9678-4121-A986-EE044183BC35}"/>
              </a:ext>
            </a:extLst>
          </p:cNvPr>
          <p:cNvSpPr/>
          <p:nvPr/>
        </p:nvSpPr>
        <p:spPr>
          <a:xfrm>
            <a:off x="6961909" y="4406802"/>
            <a:ext cx="4987636" cy="199786"/>
          </a:xfrm>
          <a:prstGeom prst="borderCallout2">
            <a:avLst>
              <a:gd name="adj1" fmla="val 18750"/>
              <a:gd name="adj2" fmla="val -2692"/>
              <a:gd name="adj3" fmla="val 18750"/>
              <a:gd name="adj4" fmla="val -16667"/>
              <a:gd name="adj5" fmla="val -3683"/>
              <a:gd name="adj6" fmla="val -2753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逆</a:t>
            </a:r>
            <a:r>
              <a:rPr kumimoji="1" lang="en-US" altLang="ja-JP" dirty="0">
                <a:solidFill>
                  <a:schemeClr val="tx1"/>
                </a:solidFill>
              </a:rPr>
              <a:t>3</a:t>
            </a:r>
            <a:r>
              <a:rPr kumimoji="1" lang="ja-JP" altLang="en-US" dirty="0">
                <a:solidFill>
                  <a:schemeClr val="tx1"/>
                </a:solidFill>
              </a:rPr>
              <a:t>倍速時再生の１コマあたりのフレーム数です</a:t>
            </a:r>
          </a:p>
        </p:txBody>
      </p:sp>
      <p:sp>
        <p:nvSpPr>
          <p:cNvPr id="20" name="吹き出し: 折線 19">
            <a:extLst>
              <a:ext uri="{FF2B5EF4-FFF2-40B4-BE49-F238E27FC236}">
                <a16:creationId xmlns:a16="http://schemas.microsoft.com/office/drawing/2014/main" id="{BD4EE305-7EC6-43AB-80C8-DCBA09ACFA4A}"/>
              </a:ext>
            </a:extLst>
          </p:cNvPr>
          <p:cNvSpPr/>
          <p:nvPr/>
        </p:nvSpPr>
        <p:spPr>
          <a:xfrm>
            <a:off x="6961909" y="4674885"/>
            <a:ext cx="4987636" cy="199786"/>
          </a:xfrm>
          <a:prstGeom prst="borderCallout2">
            <a:avLst>
              <a:gd name="adj1" fmla="val 18750"/>
              <a:gd name="adj2" fmla="val -2692"/>
              <a:gd name="adj3" fmla="val 18750"/>
              <a:gd name="adj4" fmla="val -16667"/>
              <a:gd name="adj5" fmla="val 37925"/>
              <a:gd name="adj6" fmla="val -4544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ワルツジャンプを使用する場合はチェックします</a:t>
            </a:r>
          </a:p>
        </p:txBody>
      </p:sp>
      <p:sp>
        <p:nvSpPr>
          <p:cNvPr id="22" name="吹き出し: 折線 21">
            <a:extLst>
              <a:ext uri="{FF2B5EF4-FFF2-40B4-BE49-F238E27FC236}">
                <a16:creationId xmlns:a16="http://schemas.microsoft.com/office/drawing/2014/main" id="{28786140-B94C-4919-B9EF-7554F3405974}"/>
              </a:ext>
            </a:extLst>
          </p:cNvPr>
          <p:cNvSpPr/>
          <p:nvPr/>
        </p:nvSpPr>
        <p:spPr>
          <a:xfrm>
            <a:off x="6961908" y="4953058"/>
            <a:ext cx="4987636" cy="199786"/>
          </a:xfrm>
          <a:prstGeom prst="borderCallout2">
            <a:avLst>
              <a:gd name="adj1" fmla="val 18750"/>
              <a:gd name="adj2" fmla="val -2692"/>
              <a:gd name="adj3" fmla="val 18750"/>
              <a:gd name="adj4" fmla="val -16667"/>
              <a:gd name="adj5" fmla="val -3683"/>
              <a:gd name="adj6" fmla="val -289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メイン画面に終了を表示する場合はチェックします</a:t>
            </a:r>
          </a:p>
        </p:txBody>
      </p:sp>
      <p:sp>
        <p:nvSpPr>
          <p:cNvPr id="21" name="タイトル 1">
            <a:extLst>
              <a:ext uri="{FF2B5EF4-FFF2-40B4-BE49-F238E27FC236}">
                <a16:creationId xmlns:a16="http://schemas.microsoft.com/office/drawing/2014/main" id="{2A968D0F-77B5-4DF5-B309-0D7B0ADB14C1}"/>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a:t>
            </a:r>
            <a:r>
              <a:rPr lang="en-US" altLang="ja-JP" sz="1800" dirty="0"/>
              <a:t>VC</a:t>
            </a:r>
            <a:r>
              <a:rPr lang="ja-JP" altLang="en-US" sz="1800" dirty="0"/>
              <a:t>パラメータ解説</a:t>
            </a:r>
          </a:p>
        </p:txBody>
      </p:sp>
    </p:spTree>
    <p:extLst>
      <p:ext uri="{BB962C8B-B14F-4D97-AF65-F5344CB8AC3E}">
        <p14:creationId xmlns:p14="http://schemas.microsoft.com/office/powerpoint/2010/main" val="142172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の画面&#10;&#10;自動的に生成された説明">
            <a:extLst>
              <a:ext uri="{FF2B5EF4-FFF2-40B4-BE49-F238E27FC236}">
                <a16:creationId xmlns:a16="http://schemas.microsoft.com/office/drawing/2014/main" id="{F22A1DBD-9A67-4520-8C46-D7D17FE58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51" y="1336927"/>
            <a:ext cx="5724525" cy="4257675"/>
          </a:xfrm>
          <a:prstGeom prst="rect">
            <a:avLst/>
          </a:prstGeom>
          <a:ln>
            <a:noFill/>
          </a:ln>
          <a:effectLst>
            <a:outerShdw blurRad="292100" dist="139700" dir="2700000" algn="tl" rotWithShape="0">
              <a:srgbClr val="333333">
                <a:alpha val="65000"/>
              </a:srgbClr>
            </a:outerShdw>
          </a:effectLst>
        </p:spPr>
      </p:pic>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75899" y="439162"/>
            <a:ext cx="10571998" cy="552013"/>
          </a:xfrm>
        </p:spPr>
        <p:txBody>
          <a:bodyPr>
            <a:normAutofit fontScale="90000"/>
          </a:bodyPr>
          <a:lstStyle/>
          <a:p>
            <a:r>
              <a:rPr kumimoji="1" lang="en-US" altLang="ja-JP" dirty="0"/>
              <a:t>VC</a:t>
            </a:r>
            <a:r>
              <a:rPr kumimoji="1" lang="ja-JP" altLang="en-US" dirty="0"/>
              <a:t>で使用する設定</a:t>
            </a:r>
            <a:r>
              <a:rPr lang="ja-JP" altLang="en-US" dirty="0"/>
              <a:t>パラメータ</a:t>
            </a:r>
            <a:r>
              <a:rPr kumimoji="1" lang="ja-JP" altLang="en-US" dirty="0"/>
              <a:t>について</a:t>
            </a:r>
          </a:p>
        </p:txBody>
      </p:sp>
      <p:sp>
        <p:nvSpPr>
          <p:cNvPr id="10" name="吹き出し: 折線 9">
            <a:extLst>
              <a:ext uri="{FF2B5EF4-FFF2-40B4-BE49-F238E27FC236}">
                <a16:creationId xmlns:a16="http://schemas.microsoft.com/office/drawing/2014/main" id="{D3E34860-1747-4778-B4FE-42F9C114D0F3}"/>
              </a:ext>
            </a:extLst>
          </p:cNvPr>
          <p:cNvSpPr/>
          <p:nvPr/>
        </p:nvSpPr>
        <p:spPr>
          <a:xfrm>
            <a:off x="6961902" y="1546119"/>
            <a:ext cx="4987634" cy="204309"/>
          </a:xfrm>
          <a:prstGeom prst="borderCallout2">
            <a:avLst>
              <a:gd name="adj1" fmla="val 18750"/>
              <a:gd name="adj2" fmla="val -2692"/>
              <a:gd name="adj3" fmla="val 18750"/>
              <a:gd name="adj4" fmla="val -16667"/>
              <a:gd name="adj5" fmla="val 357414"/>
              <a:gd name="adj6" fmla="val -363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RS</a:t>
            </a:r>
            <a:r>
              <a:rPr kumimoji="1" lang="ja-JP" altLang="en-US" dirty="0">
                <a:solidFill>
                  <a:schemeClr val="tx1"/>
                </a:solidFill>
              </a:rPr>
              <a:t>の</a:t>
            </a:r>
            <a:r>
              <a:rPr kumimoji="1" lang="en-US" altLang="ja-JP" dirty="0">
                <a:solidFill>
                  <a:schemeClr val="tx1"/>
                </a:solidFill>
              </a:rPr>
              <a:t>IP</a:t>
            </a:r>
            <a:r>
              <a:rPr kumimoji="1" lang="ja-JP" altLang="en-US" dirty="0">
                <a:solidFill>
                  <a:schemeClr val="tx1"/>
                </a:solidFill>
              </a:rPr>
              <a:t>アドレスを設定します</a:t>
            </a:r>
          </a:p>
        </p:txBody>
      </p:sp>
      <p:sp>
        <p:nvSpPr>
          <p:cNvPr id="11" name="吹き出し: 折線 10">
            <a:extLst>
              <a:ext uri="{FF2B5EF4-FFF2-40B4-BE49-F238E27FC236}">
                <a16:creationId xmlns:a16="http://schemas.microsoft.com/office/drawing/2014/main" id="{EBA562FA-323A-438A-BE13-DAD65169C4F0}"/>
              </a:ext>
            </a:extLst>
          </p:cNvPr>
          <p:cNvSpPr/>
          <p:nvPr/>
        </p:nvSpPr>
        <p:spPr>
          <a:xfrm>
            <a:off x="6961902" y="1896043"/>
            <a:ext cx="4987633" cy="199324"/>
          </a:xfrm>
          <a:prstGeom prst="borderCallout2">
            <a:avLst>
              <a:gd name="adj1" fmla="val 18750"/>
              <a:gd name="adj2" fmla="val -2692"/>
              <a:gd name="adj3" fmla="val 18750"/>
              <a:gd name="adj4" fmla="val -16667"/>
              <a:gd name="adj5" fmla="val 331984"/>
              <a:gd name="adj6" fmla="val -2845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IP</a:t>
            </a:r>
            <a:r>
              <a:rPr kumimoji="1" lang="ja-JP" altLang="en-US" dirty="0">
                <a:solidFill>
                  <a:schemeClr val="tx1"/>
                </a:solidFill>
              </a:rPr>
              <a:t>アドレスから</a:t>
            </a:r>
            <a:r>
              <a:rPr kumimoji="1" lang="en-US" altLang="ja-JP" dirty="0">
                <a:solidFill>
                  <a:schemeClr val="tx1"/>
                </a:solidFill>
              </a:rPr>
              <a:t>RS</a:t>
            </a:r>
            <a:r>
              <a:rPr kumimoji="1" lang="ja-JP" altLang="en-US" dirty="0">
                <a:solidFill>
                  <a:schemeClr val="tx1"/>
                </a:solidFill>
              </a:rPr>
              <a:t>の共有フォルダを特定します</a:t>
            </a:r>
          </a:p>
        </p:txBody>
      </p:sp>
      <p:sp>
        <p:nvSpPr>
          <p:cNvPr id="12" name="吹き出し: 折線 11">
            <a:extLst>
              <a:ext uri="{FF2B5EF4-FFF2-40B4-BE49-F238E27FC236}">
                <a16:creationId xmlns:a16="http://schemas.microsoft.com/office/drawing/2014/main" id="{65850E6D-1335-4879-A5C5-5FCD560BC0F6}"/>
              </a:ext>
            </a:extLst>
          </p:cNvPr>
          <p:cNvSpPr/>
          <p:nvPr/>
        </p:nvSpPr>
        <p:spPr>
          <a:xfrm>
            <a:off x="6961899" y="2706868"/>
            <a:ext cx="4987632" cy="224276"/>
          </a:xfrm>
          <a:prstGeom prst="borderCallout2">
            <a:avLst>
              <a:gd name="adj1" fmla="val 18750"/>
              <a:gd name="adj2" fmla="val -2692"/>
              <a:gd name="adj3" fmla="val 18750"/>
              <a:gd name="adj4" fmla="val -16667"/>
              <a:gd name="adj5" fmla="val 125274"/>
              <a:gd name="adj6" fmla="val -6920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RS</a:t>
            </a:r>
            <a:r>
              <a:rPr kumimoji="1" lang="ja-JP" altLang="en-US" dirty="0">
                <a:solidFill>
                  <a:schemeClr val="tx1"/>
                </a:solidFill>
              </a:rPr>
              <a:t>と通信するポート番号を設定します</a:t>
            </a:r>
          </a:p>
        </p:txBody>
      </p:sp>
      <p:sp>
        <p:nvSpPr>
          <p:cNvPr id="13" name="吹き出し: 折線 12">
            <a:extLst>
              <a:ext uri="{FF2B5EF4-FFF2-40B4-BE49-F238E27FC236}">
                <a16:creationId xmlns:a16="http://schemas.microsoft.com/office/drawing/2014/main" id="{4FD9577B-E219-4D4C-BA69-BEC07C2E9219}"/>
              </a:ext>
            </a:extLst>
          </p:cNvPr>
          <p:cNvSpPr/>
          <p:nvPr/>
        </p:nvSpPr>
        <p:spPr>
          <a:xfrm>
            <a:off x="6961898" y="3054113"/>
            <a:ext cx="4987631" cy="189806"/>
          </a:xfrm>
          <a:prstGeom prst="borderCallout2">
            <a:avLst>
              <a:gd name="adj1" fmla="val 18750"/>
              <a:gd name="adj2" fmla="val -2692"/>
              <a:gd name="adj3" fmla="val 18750"/>
              <a:gd name="adj4" fmla="val -16667"/>
              <a:gd name="adj5" fmla="val 143806"/>
              <a:gd name="adj6" fmla="val -3694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ビデオエンコーダと通信する</a:t>
            </a:r>
            <a:r>
              <a:rPr kumimoji="1" lang="en-US" altLang="ja-JP" dirty="0">
                <a:solidFill>
                  <a:schemeClr val="tx1"/>
                </a:solidFill>
              </a:rPr>
              <a:t>URL</a:t>
            </a:r>
            <a:r>
              <a:rPr kumimoji="1" lang="ja-JP" altLang="en-US" dirty="0">
                <a:solidFill>
                  <a:schemeClr val="tx1"/>
                </a:solidFill>
              </a:rPr>
              <a:t>を設定します</a:t>
            </a:r>
          </a:p>
        </p:txBody>
      </p:sp>
      <p:sp>
        <p:nvSpPr>
          <p:cNvPr id="14" name="吹き出し: 折線 13">
            <a:extLst>
              <a:ext uri="{FF2B5EF4-FFF2-40B4-BE49-F238E27FC236}">
                <a16:creationId xmlns:a16="http://schemas.microsoft.com/office/drawing/2014/main" id="{E3D9F153-92F0-4477-8517-FFFAFADCF416}"/>
              </a:ext>
            </a:extLst>
          </p:cNvPr>
          <p:cNvSpPr/>
          <p:nvPr/>
        </p:nvSpPr>
        <p:spPr>
          <a:xfrm>
            <a:off x="6961899" y="3371026"/>
            <a:ext cx="4987630" cy="163838"/>
          </a:xfrm>
          <a:prstGeom prst="borderCallout2">
            <a:avLst>
              <a:gd name="adj1" fmla="val 18750"/>
              <a:gd name="adj2" fmla="val -2692"/>
              <a:gd name="adj3" fmla="val 18750"/>
              <a:gd name="adj4" fmla="val -16667"/>
              <a:gd name="adj5" fmla="val 193288"/>
              <a:gd name="adj6" fmla="val -745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スロー再生のレートを設定します</a:t>
            </a:r>
          </a:p>
        </p:txBody>
      </p:sp>
      <p:sp>
        <p:nvSpPr>
          <p:cNvPr id="15" name="吹き出し: 折線 14">
            <a:extLst>
              <a:ext uri="{FF2B5EF4-FFF2-40B4-BE49-F238E27FC236}">
                <a16:creationId xmlns:a16="http://schemas.microsoft.com/office/drawing/2014/main" id="{6ECED304-27CB-44F8-B877-5A6F18F5A33B}"/>
              </a:ext>
            </a:extLst>
          </p:cNvPr>
          <p:cNvSpPr/>
          <p:nvPr/>
        </p:nvSpPr>
        <p:spPr>
          <a:xfrm>
            <a:off x="6961898" y="3648963"/>
            <a:ext cx="4987629" cy="206762"/>
          </a:xfrm>
          <a:prstGeom prst="borderCallout2">
            <a:avLst>
              <a:gd name="adj1" fmla="val 18750"/>
              <a:gd name="adj2" fmla="val -2692"/>
              <a:gd name="adj3" fmla="val 18750"/>
              <a:gd name="adj4" fmla="val -16667"/>
              <a:gd name="adj5" fmla="val 16780"/>
              <a:gd name="adj6" fmla="val -2479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スーパースロー再生のレートを設定します</a:t>
            </a:r>
          </a:p>
        </p:txBody>
      </p:sp>
      <p:sp>
        <p:nvSpPr>
          <p:cNvPr id="16" name="吹き出し: 折線 15">
            <a:extLst>
              <a:ext uri="{FF2B5EF4-FFF2-40B4-BE49-F238E27FC236}">
                <a16:creationId xmlns:a16="http://schemas.microsoft.com/office/drawing/2014/main" id="{DC3A20C9-A047-4071-A329-A67EBB076263}"/>
              </a:ext>
            </a:extLst>
          </p:cNvPr>
          <p:cNvSpPr/>
          <p:nvPr/>
        </p:nvSpPr>
        <p:spPr>
          <a:xfrm>
            <a:off x="6961899" y="3919941"/>
            <a:ext cx="4987628" cy="216189"/>
          </a:xfrm>
          <a:prstGeom prst="borderCallout2">
            <a:avLst>
              <a:gd name="adj1" fmla="val 18750"/>
              <a:gd name="adj2" fmla="val -2692"/>
              <a:gd name="adj3" fmla="val 18750"/>
              <a:gd name="adj4" fmla="val -16667"/>
              <a:gd name="adj5" fmla="val 42648"/>
              <a:gd name="adj6" fmla="val -7475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逆再生のコマ送りのインターバルです</a:t>
            </a:r>
          </a:p>
        </p:txBody>
      </p:sp>
      <p:sp>
        <p:nvSpPr>
          <p:cNvPr id="17" name="吹き出し: 折線 16">
            <a:extLst>
              <a:ext uri="{FF2B5EF4-FFF2-40B4-BE49-F238E27FC236}">
                <a16:creationId xmlns:a16="http://schemas.microsoft.com/office/drawing/2014/main" id="{97301A41-1FC4-4092-9B78-BD8B7903E89A}"/>
              </a:ext>
            </a:extLst>
          </p:cNvPr>
          <p:cNvSpPr/>
          <p:nvPr/>
        </p:nvSpPr>
        <p:spPr>
          <a:xfrm>
            <a:off x="6961898" y="4188466"/>
            <a:ext cx="4987627" cy="227679"/>
          </a:xfrm>
          <a:prstGeom prst="borderCallout2">
            <a:avLst>
              <a:gd name="adj1" fmla="val 18750"/>
              <a:gd name="adj2" fmla="val -2692"/>
              <a:gd name="adj3" fmla="val 18750"/>
              <a:gd name="adj4" fmla="val -16667"/>
              <a:gd name="adj5" fmla="val 76647"/>
              <a:gd name="adj6" fmla="val -782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逆再生の１コマあたりのフレーム数です</a:t>
            </a:r>
          </a:p>
        </p:txBody>
      </p:sp>
      <p:sp>
        <p:nvSpPr>
          <p:cNvPr id="18" name="吹き出し: 折線 17">
            <a:extLst>
              <a:ext uri="{FF2B5EF4-FFF2-40B4-BE49-F238E27FC236}">
                <a16:creationId xmlns:a16="http://schemas.microsoft.com/office/drawing/2014/main" id="{2B8AF70E-3A21-4B6F-A573-0F0260150ABD}"/>
              </a:ext>
            </a:extLst>
          </p:cNvPr>
          <p:cNvSpPr/>
          <p:nvPr/>
        </p:nvSpPr>
        <p:spPr>
          <a:xfrm>
            <a:off x="6961898" y="4456991"/>
            <a:ext cx="4987635" cy="199787"/>
          </a:xfrm>
          <a:prstGeom prst="borderCallout2">
            <a:avLst>
              <a:gd name="adj1" fmla="val 18750"/>
              <a:gd name="adj2" fmla="val -2692"/>
              <a:gd name="adj3" fmla="val 18750"/>
              <a:gd name="adj4" fmla="val -16667"/>
              <a:gd name="adj5" fmla="val -29228"/>
              <a:gd name="adj6" fmla="val -2862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逆スロー再生の１コマあたりのフレーム数です</a:t>
            </a:r>
          </a:p>
        </p:txBody>
      </p:sp>
      <p:sp>
        <p:nvSpPr>
          <p:cNvPr id="19" name="吹き出し: 折線 18">
            <a:extLst>
              <a:ext uri="{FF2B5EF4-FFF2-40B4-BE49-F238E27FC236}">
                <a16:creationId xmlns:a16="http://schemas.microsoft.com/office/drawing/2014/main" id="{3A00026F-9678-4121-A986-EE044183BC35}"/>
              </a:ext>
            </a:extLst>
          </p:cNvPr>
          <p:cNvSpPr/>
          <p:nvPr/>
        </p:nvSpPr>
        <p:spPr>
          <a:xfrm>
            <a:off x="6961899" y="4786709"/>
            <a:ext cx="4987636" cy="199786"/>
          </a:xfrm>
          <a:prstGeom prst="borderCallout2">
            <a:avLst>
              <a:gd name="adj1" fmla="val 18750"/>
              <a:gd name="adj2" fmla="val -2692"/>
              <a:gd name="adj3" fmla="val 18750"/>
              <a:gd name="adj4" fmla="val -16667"/>
              <a:gd name="adj5" fmla="val -55693"/>
              <a:gd name="adj6" fmla="val -4690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オフライン</a:t>
            </a:r>
            <a:r>
              <a:rPr kumimoji="1" lang="en-US" altLang="ja-JP" dirty="0">
                <a:solidFill>
                  <a:schemeClr val="tx1"/>
                </a:solidFill>
              </a:rPr>
              <a:t>VC</a:t>
            </a:r>
            <a:r>
              <a:rPr kumimoji="1" lang="ja-JP" altLang="en-US" dirty="0">
                <a:solidFill>
                  <a:schemeClr val="tx1"/>
                </a:solidFill>
              </a:rPr>
              <a:t>として使用する場合はチェック</a:t>
            </a:r>
          </a:p>
        </p:txBody>
      </p:sp>
      <p:sp>
        <p:nvSpPr>
          <p:cNvPr id="21" name="吹き出し: 折線 20">
            <a:extLst>
              <a:ext uri="{FF2B5EF4-FFF2-40B4-BE49-F238E27FC236}">
                <a16:creationId xmlns:a16="http://schemas.microsoft.com/office/drawing/2014/main" id="{0D9947B5-2169-4953-8B0D-AC5CC7315C33}"/>
              </a:ext>
            </a:extLst>
          </p:cNvPr>
          <p:cNvSpPr/>
          <p:nvPr/>
        </p:nvSpPr>
        <p:spPr>
          <a:xfrm>
            <a:off x="6961902" y="1274776"/>
            <a:ext cx="4987634" cy="204309"/>
          </a:xfrm>
          <a:prstGeom prst="borderCallout2">
            <a:avLst>
              <a:gd name="adj1" fmla="val 18750"/>
              <a:gd name="adj2" fmla="val -2692"/>
              <a:gd name="adj3" fmla="val 18750"/>
              <a:gd name="adj4" fmla="val -16667"/>
              <a:gd name="adj5" fmla="val 296383"/>
              <a:gd name="adj6" fmla="val -6110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スクリーンのサイズを指定します</a:t>
            </a:r>
          </a:p>
        </p:txBody>
      </p:sp>
      <p:sp>
        <p:nvSpPr>
          <p:cNvPr id="20" name="タイトル 1">
            <a:extLst>
              <a:ext uri="{FF2B5EF4-FFF2-40B4-BE49-F238E27FC236}">
                <a16:creationId xmlns:a16="http://schemas.microsoft.com/office/drawing/2014/main" id="{E79AFA12-E876-4DCB-81BD-65612184F575}"/>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次は最終画面</a:t>
            </a:r>
          </a:p>
        </p:txBody>
      </p:sp>
    </p:spTree>
    <p:extLst>
      <p:ext uri="{BB962C8B-B14F-4D97-AF65-F5344CB8AC3E}">
        <p14:creationId xmlns:p14="http://schemas.microsoft.com/office/powerpoint/2010/main" val="350173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467CA0A2-8C7A-FABE-CC23-F1D76E3C5EDD}"/>
              </a:ext>
            </a:extLst>
          </p:cNvPr>
          <p:cNvSpPr/>
          <p:nvPr/>
        </p:nvSpPr>
        <p:spPr>
          <a:xfrm>
            <a:off x="5579165" y="4031943"/>
            <a:ext cx="5353878" cy="1454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9AAB847-2EC0-4D4D-6A2D-BBDE68AAF18E}"/>
              </a:ext>
            </a:extLst>
          </p:cNvPr>
          <p:cNvSpPr>
            <a:spLocks noGrp="1"/>
          </p:cNvSpPr>
          <p:nvPr>
            <p:ph type="title"/>
          </p:nvPr>
        </p:nvSpPr>
        <p:spPr/>
        <p:txBody>
          <a:bodyPr/>
          <a:lstStyle/>
          <a:p>
            <a:r>
              <a:rPr lang="ja-JP" altLang="en-US" dirty="0"/>
              <a:t>確認例①</a:t>
            </a:r>
            <a:endParaRPr kumimoji="1" lang="ja-JP" altLang="en-US" dirty="0"/>
          </a:p>
        </p:txBody>
      </p:sp>
      <p:sp>
        <p:nvSpPr>
          <p:cNvPr id="3" name="コンテンツ プレースホルダー 2">
            <a:extLst>
              <a:ext uri="{FF2B5EF4-FFF2-40B4-BE49-F238E27FC236}">
                <a16:creationId xmlns:a16="http://schemas.microsoft.com/office/drawing/2014/main" id="{BC17C286-05DE-E108-E914-4535DD0A0C40}"/>
              </a:ext>
            </a:extLst>
          </p:cNvPr>
          <p:cNvSpPr>
            <a:spLocks noGrp="1"/>
          </p:cNvSpPr>
          <p:nvPr>
            <p:ph idx="1"/>
          </p:nvPr>
        </p:nvSpPr>
        <p:spPr>
          <a:xfrm>
            <a:off x="685800" y="2844359"/>
            <a:ext cx="10820400" cy="679184"/>
          </a:xfrm>
        </p:spPr>
        <p:txBody>
          <a:bodyPr/>
          <a:lstStyle/>
          <a:p>
            <a:r>
              <a:rPr kumimoji="1" lang="ja-JP" altLang="en-US" dirty="0"/>
              <a:t>システムのバージョン　</a:t>
            </a:r>
            <a:r>
              <a:rPr kumimoji="1" lang="en-US" altLang="ja-JP" dirty="0"/>
              <a:t>RS</a:t>
            </a:r>
            <a:r>
              <a:rPr kumimoji="1" lang="ja-JP" altLang="en-US" dirty="0"/>
              <a:t>だけではなくすべてのシステムが最新であることを確認！</a:t>
            </a:r>
            <a:endParaRPr kumimoji="1" lang="en-US" altLang="ja-JP" dirty="0"/>
          </a:p>
          <a:p>
            <a:endParaRPr lang="en-US" altLang="ja-JP" dirty="0"/>
          </a:p>
          <a:p>
            <a:endParaRPr kumimoji="1" lang="ja-JP" altLang="en-US" dirty="0"/>
          </a:p>
        </p:txBody>
      </p:sp>
      <p:grpSp>
        <p:nvGrpSpPr>
          <p:cNvPr id="8" name="グループ化 7">
            <a:extLst>
              <a:ext uri="{FF2B5EF4-FFF2-40B4-BE49-F238E27FC236}">
                <a16:creationId xmlns:a16="http://schemas.microsoft.com/office/drawing/2014/main" id="{EBA0730B-A6FB-3BDF-03CF-BFF96866AE18}"/>
              </a:ext>
            </a:extLst>
          </p:cNvPr>
          <p:cNvGrpSpPr/>
          <p:nvPr/>
        </p:nvGrpSpPr>
        <p:grpSpPr>
          <a:xfrm>
            <a:off x="819150" y="1890923"/>
            <a:ext cx="10553700" cy="679184"/>
            <a:chOff x="0" y="42044"/>
            <a:chExt cx="10553700" cy="679184"/>
          </a:xfrm>
        </p:grpSpPr>
        <p:sp>
          <p:nvSpPr>
            <p:cNvPr id="9" name="四角形: 角を丸くする 8">
              <a:extLst>
                <a:ext uri="{FF2B5EF4-FFF2-40B4-BE49-F238E27FC236}">
                  <a16:creationId xmlns:a16="http://schemas.microsoft.com/office/drawing/2014/main" id="{B8372C8E-8C98-A11D-E5F6-6A34B9942836}"/>
                </a:ext>
              </a:extLst>
            </p:cNvPr>
            <p:cNvSpPr/>
            <p:nvPr/>
          </p:nvSpPr>
          <p:spPr>
            <a:xfrm>
              <a:off x="0" y="42044"/>
              <a:ext cx="10553700" cy="6791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四角形: 角を丸くする 4">
              <a:extLst>
                <a:ext uri="{FF2B5EF4-FFF2-40B4-BE49-F238E27FC236}">
                  <a16:creationId xmlns:a16="http://schemas.microsoft.com/office/drawing/2014/main" id="{DF7C8D64-17C5-7799-E25F-1214B0BD4C94}"/>
                </a:ext>
              </a:extLst>
            </p:cNvPr>
            <p:cNvSpPr txBox="1"/>
            <p:nvPr/>
          </p:nvSpPr>
          <p:spPr>
            <a:xfrm>
              <a:off x="33155" y="75199"/>
              <a:ext cx="10487390" cy="612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r>
                <a:rPr kumimoji="1" lang="ja-JP" altLang="en-US" sz="3600" dirty="0"/>
                <a:t>システムのバージョン</a:t>
              </a:r>
            </a:p>
          </p:txBody>
        </p:sp>
      </p:grpSp>
      <p:pic>
        <p:nvPicPr>
          <p:cNvPr id="15" name="図 14">
            <a:extLst>
              <a:ext uri="{FF2B5EF4-FFF2-40B4-BE49-F238E27FC236}">
                <a16:creationId xmlns:a16="http://schemas.microsoft.com/office/drawing/2014/main" id="{D98BD597-4FC7-B43B-6542-6C17F930A769}"/>
              </a:ext>
            </a:extLst>
          </p:cNvPr>
          <p:cNvPicPr>
            <a:picLocks noChangeAspect="1"/>
          </p:cNvPicPr>
          <p:nvPr/>
        </p:nvPicPr>
        <p:blipFill>
          <a:blip r:embed="rId2"/>
          <a:stretch>
            <a:fillRect/>
          </a:stretch>
        </p:blipFill>
        <p:spPr>
          <a:xfrm>
            <a:off x="1018969" y="3429000"/>
            <a:ext cx="4387920" cy="3199202"/>
          </a:xfrm>
          <a:prstGeom prst="rect">
            <a:avLst/>
          </a:prstGeom>
        </p:spPr>
      </p:pic>
      <p:pic>
        <p:nvPicPr>
          <p:cNvPr id="17" name="図 16">
            <a:extLst>
              <a:ext uri="{FF2B5EF4-FFF2-40B4-BE49-F238E27FC236}">
                <a16:creationId xmlns:a16="http://schemas.microsoft.com/office/drawing/2014/main" id="{A12707DE-25C1-6C6F-D97C-9368E9BCD812}"/>
              </a:ext>
            </a:extLst>
          </p:cNvPr>
          <p:cNvPicPr>
            <a:picLocks noChangeAspect="1"/>
          </p:cNvPicPr>
          <p:nvPr/>
        </p:nvPicPr>
        <p:blipFill rotWithShape="1">
          <a:blip r:embed="rId2"/>
          <a:srcRect l="1" t="-8670" r="66853" b="89684"/>
          <a:stretch/>
        </p:blipFill>
        <p:spPr>
          <a:xfrm>
            <a:off x="5756440" y="3253871"/>
            <a:ext cx="4999327" cy="2087859"/>
          </a:xfrm>
          <a:prstGeom prst="rect">
            <a:avLst/>
          </a:prstGeom>
        </p:spPr>
      </p:pic>
      <p:cxnSp>
        <p:nvCxnSpPr>
          <p:cNvPr id="21" name="直線矢印コネクタ 20">
            <a:extLst>
              <a:ext uri="{FF2B5EF4-FFF2-40B4-BE49-F238E27FC236}">
                <a16:creationId xmlns:a16="http://schemas.microsoft.com/office/drawing/2014/main" id="{40E9580C-DCFD-B822-C9F3-B6E7F1602DC5}"/>
              </a:ext>
            </a:extLst>
          </p:cNvPr>
          <p:cNvCxnSpPr/>
          <p:nvPr/>
        </p:nvCxnSpPr>
        <p:spPr>
          <a:xfrm flipH="1" flipV="1">
            <a:off x="1709530" y="3776870"/>
            <a:ext cx="4046910" cy="7421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6AFECC07-D0CC-1474-6DBE-5C5D93EA0574}"/>
              </a:ext>
            </a:extLst>
          </p:cNvPr>
          <p:cNvSpPr/>
          <p:nvPr/>
        </p:nvSpPr>
        <p:spPr>
          <a:xfrm>
            <a:off x="1383747" y="3572266"/>
            <a:ext cx="437321" cy="155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6787521-0C09-22B1-F310-99971DA2BCF9}"/>
              </a:ext>
            </a:extLst>
          </p:cNvPr>
          <p:cNvSpPr/>
          <p:nvPr/>
        </p:nvSpPr>
        <p:spPr>
          <a:xfrm>
            <a:off x="7188200" y="4816652"/>
            <a:ext cx="1193800" cy="3903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914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893FD8-21C7-E91E-D58B-BF0CC791812F}"/>
              </a:ext>
            </a:extLst>
          </p:cNvPr>
          <p:cNvSpPr>
            <a:spLocks noGrp="1"/>
          </p:cNvSpPr>
          <p:nvPr>
            <p:ph type="title"/>
          </p:nvPr>
        </p:nvSpPr>
        <p:spPr/>
        <p:txBody>
          <a:bodyPr/>
          <a:lstStyle/>
          <a:p>
            <a:r>
              <a:rPr kumimoji="1" lang="ja-JP" altLang="en-US" dirty="0"/>
              <a:t>各システムのバージョンを確認！</a:t>
            </a:r>
          </a:p>
        </p:txBody>
      </p:sp>
      <p:pic>
        <p:nvPicPr>
          <p:cNvPr id="5" name="図 4">
            <a:extLst>
              <a:ext uri="{FF2B5EF4-FFF2-40B4-BE49-F238E27FC236}">
                <a16:creationId xmlns:a16="http://schemas.microsoft.com/office/drawing/2014/main" id="{E74EC47E-AFE1-9D60-9AE2-E555B734D0E1}"/>
              </a:ext>
            </a:extLst>
          </p:cNvPr>
          <p:cNvPicPr>
            <a:picLocks noChangeAspect="1"/>
          </p:cNvPicPr>
          <p:nvPr/>
        </p:nvPicPr>
        <p:blipFill rotWithShape="1">
          <a:blip r:embed="rId2"/>
          <a:srcRect t="48003"/>
          <a:stretch/>
        </p:blipFill>
        <p:spPr>
          <a:xfrm>
            <a:off x="403286" y="2243919"/>
            <a:ext cx="6397732" cy="2940134"/>
          </a:xfrm>
          <a:prstGeom prst="rect">
            <a:avLst/>
          </a:prstGeom>
        </p:spPr>
      </p:pic>
      <p:pic>
        <p:nvPicPr>
          <p:cNvPr id="13" name="グラフィックス 12" descr="目が 1 つしかないエイリアン">
            <a:extLst>
              <a:ext uri="{FF2B5EF4-FFF2-40B4-BE49-F238E27FC236}">
                <a16:creationId xmlns:a16="http://schemas.microsoft.com/office/drawing/2014/main" id="{320F148C-E394-8276-16E7-1CF47AE2ED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9691" y="3580867"/>
            <a:ext cx="1966742" cy="2080427"/>
          </a:xfrm>
          <a:prstGeom prst="rect">
            <a:avLst/>
          </a:prstGeom>
        </p:spPr>
      </p:pic>
      <p:pic>
        <p:nvPicPr>
          <p:cNvPr id="17" name="グラフィックス 16" descr="インターネット 枠線">
            <a:extLst>
              <a:ext uri="{FF2B5EF4-FFF2-40B4-BE49-F238E27FC236}">
                <a16:creationId xmlns:a16="http://schemas.microsoft.com/office/drawing/2014/main" id="{A6DA209D-8D63-D2CE-C7D0-66259310AF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6433" y="3098800"/>
            <a:ext cx="1800267" cy="1800267"/>
          </a:xfrm>
          <a:prstGeom prst="rect">
            <a:avLst/>
          </a:prstGeom>
        </p:spPr>
      </p:pic>
      <p:cxnSp>
        <p:nvCxnSpPr>
          <p:cNvPr id="20" name="直線コネクタ 19">
            <a:extLst>
              <a:ext uri="{FF2B5EF4-FFF2-40B4-BE49-F238E27FC236}">
                <a16:creationId xmlns:a16="http://schemas.microsoft.com/office/drawing/2014/main" id="{A940E332-11CF-76FE-25A1-6835A7B5D74C}"/>
              </a:ext>
            </a:extLst>
          </p:cNvPr>
          <p:cNvCxnSpPr>
            <a:cxnSpLocks/>
          </p:cNvCxnSpPr>
          <p:nvPr/>
        </p:nvCxnSpPr>
        <p:spPr>
          <a:xfrm>
            <a:off x="7217310" y="3044468"/>
            <a:ext cx="888683" cy="673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30E0498-4281-B1E0-7B87-C47CCFCA9C81}"/>
              </a:ext>
            </a:extLst>
          </p:cNvPr>
          <p:cNvCxnSpPr/>
          <p:nvPr/>
        </p:nvCxnSpPr>
        <p:spPr>
          <a:xfrm flipH="1">
            <a:off x="9519455" y="2832098"/>
            <a:ext cx="708067" cy="8127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9F90EB5-8BE2-3BA9-8BF4-82C6E85B0B36}"/>
              </a:ext>
            </a:extLst>
          </p:cNvPr>
          <p:cNvSpPr/>
          <p:nvPr/>
        </p:nvSpPr>
        <p:spPr>
          <a:xfrm>
            <a:off x="10250466" y="3637789"/>
            <a:ext cx="1065910" cy="578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518F0653-C7D9-044B-25FE-279487F1A089}"/>
              </a:ext>
            </a:extLst>
          </p:cNvPr>
          <p:cNvPicPr>
            <a:picLocks noChangeAspect="1"/>
          </p:cNvPicPr>
          <p:nvPr/>
        </p:nvPicPr>
        <p:blipFill>
          <a:blip r:embed="rId7"/>
          <a:stretch>
            <a:fillRect/>
          </a:stretch>
        </p:blipFill>
        <p:spPr>
          <a:xfrm>
            <a:off x="10336229" y="3713986"/>
            <a:ext cx="920674" cy="395225"/>
          </a:xfrm>
          <a:prstGeom prst="rect">
            <a:avLst/>
          </a:prstGeom>
        </p:spPr>
      </p:pic>
      <p:sp>
        <p:nvSpPr>
          <p:cNvPr id="28" name="コンテンツ プレースホルダー 2">
            <a:extLst>
              <a:ext uri="{FF2B5EF4-FFF2-40B4-BE49-F238E27FC236}">
                <a16:creationId xmlns:a16="http://schemas.microsoft.com/office/drawing/2014/main" id="{6693D9A6-0FEC-9C23-42CB-F4072C9DEE95}"/>
              </a:ext>
            </a:extLst>
          </p:cNvPr>
          <p:cNvSpPr>
            <a:spLocks noGrp="1"/>
          </p:cNvSpPr>
          <p:nvPr>
            <p:ph idx="1"/>
          </p:nvPr>
        </p:nvSpPr>
        <p:spPr>
          <a:xfrm>
            <a:off x="402969" y="5876966"/>
            <a:ext cx="10820400" cy="679184"/>
          </a:xfrm>
        </p:spPr>
        <p:txBody>
          <a:bodyPr>
            <a:normAutofit/>
          </a:bodyPr>
          <a:lstStyle/>
          <a:p>
            <a:r>
              <a:rPr kumimoji="1" lang="ja-JP" altLang="en-US" dirty="0"/>
              <a:t>システムのバージョン　</a:t>
            </a:r>
            <a:r>
              <a:rPr kumimoji="1" lang="en-US" altLang="ja-JP" dirty="0"/>
              <a:t>New</a:t>
            </a:r>
            <a:r>
              <a:rPr kumimoji="1" lang="ja-JP" altLang="en-US" dirty="0"/>
              <a:t> </a:t>
            </a:r>
            <a:r>
              <a:rPr kumimoji="1" lang="en-US" altLang="ja-JP" dirty="0"/>
              <a:t>Exe</a:t>
            </a:r>
            <a:r>
              <a:rPr kumimoji="1" lang="ja-JP" altLang="en-US" dirty="0"/>
              <a:t>と同じバージョンになっているか目視で確認！</a:t>
            </a:r>
            <a:endParaRPr kumimoji="1" lang="en-US" altLang="ja-JP" dirty="0"/>
          </a:p>
          <a:p>
            <a:endParaRPr lang="en-US" altLang="ja-JP" dirty="0"/>
          </a:p>
          <a:p>
            <a:endParaRPr kumimoji="1" lang="ja-JP" altLang="en-US" dirty="0"/>
          </a:p>
        </p:txBody>
      </p:sp>
      <p:sp>
        <p:nvSpPr>
          <p:cNvPr id="29" name="テキスト ボックス 28">
            <a:extLst>
              <a:ext uri="{FF2B5EF4-FFF2-40B4-BE49-F238E27FC236}">
                <a16:creationId xmlns:a16="http://schemas.microsoft.com/office/drawing/2014/main" id="{C03610C7-107B-ED6E-6A56-0CD9D6A5F449}"/>
              </a:ext>
            </a:extLst>
          </p:cNvPr>
          <p:cNvSpPr txBox="1"/>
          <p:nvPr/>
        </p:nvSpPr>
        <p:spPr>
          <a:xfrm>
            <a:off x="7588013" y="2643272"/>
            <a:ext cx="2202846" cy="861774"/>
          </a:xfrm>
          <a:prstGeom prst="rect">
            <a:avLst/>
          </a:prstGeom>
          <a:noFill/>
        </p:spPr>
        <p:txBody>
          <a:bodyPr wrap="none" rtlCol="0">
            <a:spAutoFit/>
          </a:bodyPr>
          <a:lstStyle/>
          <a:p>
            <a:pPr algn="ctr"/>
            <a:r>
              <a:rPr kumimoji="1" lang="en-US" altLang="ja-JP" sz="1600" dirty="0"/>
              <a:t>DO</a:t>
            </a:r>
            <a:r>
              <a:rPr kumimoji="1" lang="ja-JP" altLang="en-US" sz="1600" dirty="0"/>
              <a:t> </a:t>
            </a:r>
            <a:endParaRPr kumimoji="1" lang="en-US" altLang="ja-JP" sz="1600" dirty="0"/>
          </a:p>
          <a:p>
            <a:pPr algn="ctr"/>
            <a:r>
              <a:rPr kumimoji="1" lang="ja-JP" altLang="en-US" sz="1600" dirty="0"/>
              <a:t>２０２２．</a:t>
            </a:r>
            <a:r>
              <a:rPr kumimoji="1" lang="en-US" altLang="ja-JP" sz="1600" dirty="0"/>
              <a:t>XX</a:t>
            </a:r>
            <a:r>
              <a:rPr kumimoji="1" lang="ja-JP" altLang="en-US" sz="1600" dirty="0"/>
              <a:t>．</a:t>
            </a:r>
            <a:r>
              <a:rPr kumimoji="1" lang="en-US" altLang="ja-JP" sz="1600" dirty="0"/>
              <a:t>XXXX.XXX</a:t>
            </a:r>
          </a:p>
          <a:p>
            <a:pPr algn="ctr"/>
            <a:r>
              <a:rPr kumimoji="1" lang="ja-JP" altLang="en-US" sz="1600" dirty="0"/>
              <a:t>になっている！</a:t>
            </a:r>
            <a:endParaRPr kumimoji="1" lang="en-US" altLang="ja-JP" sz="1600" dirty="0"/>
          </a:p>
        </p:txBody>
      </p:sp>
    </p:spTree>
    <p:extLst>
      <p:ext uri="{BB962C8B-B14F-4D97-AF65-F5344CB8AC3E}">
        <p14:creationId xmlns:p14="http://schemas.microsoft.com/office/powerpoint/2010/main" val="124485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DBB9184-45A5-FC70-0CB9-426F033B4F88}"/>
              </a:ext>
            </a:extLst>
          </p:cNvPr>
          <p:cNvPicPr>
            <a:picLocks noChangeAspect="1"/>
          </p:cNvPicPr>
          <p:nvPr/>
        </p:nvPicPr>
        <p:blipFill rotWithShape="1">
          <a:blip r:embed="rId2"/>
          <a:srcRect l="34271" t="13763" r="35729" b="19057"/>
          <a:stretch/>
        </p:blipFill>
        <p:spPr>
          <a:xfrm>
            <a:off x="1512705" y="2762250"/>
            <a:ext cx="3187700" cy="3862873"/>
          </a:xfrm>
          <a:prstGeom prst="rect">
            <a:avLst/>
          </a:prstGeom>
        </p:spPr>
      </p:pic>
      <p:cxnSp>
        <p:nvCxnSpPr>
          <p:cNvPr id="15" name="直線矢印コネクタ 14">
            <a:extLst>
              <a:ext uri="{FF2B5EF4-FFF2-40B4-BE49-F238E27FC236}">
                <a16:creationId xmlns:a16="http://schemas.microsoft.com/office/drawing/2014/main" id="{087C67AF-37B2-39B3-DFB6-E3FA7826EB57}"/>
              </a:ext>
            </a:extLst>
          </p:cNvPr>
          <p:cNvCxnSpPr/>
          <p:nvPr/>
        </p:nvCxnSpPr>
        <p:spPr>
          <a:xfrm flipH="1">
            <a:off x="3441700" y="3771900"/>
            <a:ext cx="3179076" cy="2921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B26F0C84-4F6B-8EC5-59C3-88C880B288A7}"/>
              </a:ext>
            </a:extLst>
          </p:cNvPr>
          <p:cNvSpPr/>
          <p:nvPr/>
        </p:nvSpPr>
        <p:spPr>
          <a:xfrm>
            <a:off x="5549900" y="2603262"/>
            <a:ext cx="4800600" cy="416583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5B7324D-CE3C-12CC-F4AF-CC6A94497CE7}"/>
              </a:ext>
            </a:extLst>
          </p:cNvPr>
          <p:cNvSpPr>
            <a:spLocks noGrp="1"/>
          </p:cNvSpPr>
          <p:nvPr>
            <p:ph type="title"/>
          </p:nvPr>
        </p:nvSpPr>
        <p:spPr/>
        <p:txBody>
          <a:bodyPr/>
          <a:lstStyle/>
          <a:p>
            <a:r>
              <a:rPr kumimoji="1" lang="ja-JP" altLang="en-US" dirty="0"/>
              <a:t>確認例②</a:t>
            </a:r>
          </a:p>
        </p:txBody>
      </p:sp>
      <p:grpSp>
        <p:nvGrpSpPr>
          <p:cNvPr id="6" name="グループ化 5">
            <a:extLst>
              <a:ext uri="{FF2B5EF4-FFF2-40B4-BE49-F238E27FC236}">
                <a16:creationId xmlns:a16="http://schemas.microsoft.com/office/drawing/2014/main" id="{D0B592E8-7FBC-8941-B032-FBE428B20691}"/>
              </a:ext>
            </a:extLst>
          </p:cNvPr>
          <p:cNvGrpSpPr/>
          <p:nvPr/>
        </p:nvGrpSpPr>
        <p:grpSpPr>
          <a:xfrm>
            <a:off x="819150" y="1890923"/>
            <a:ext cx="10553700" cy="679184"/>
            <a:chOff x="0" y="42044"/>
            <a:chExt cx="10553700" cy="679184"/>
          </a:xfrm>
        </p:grpSpPr>
        <p:sp>
          <p:nvSpPr>
            <p:cNvPr id="7" name="四角形: 角を丸くする 6">
              <a:extLst>
                <a:ext uri="{FF2B5EF4-FFF2-40B4-BE49-F238E27FC236}">
                  <a16:creationId xmlns:a16="http://schemas.microsoft.com/office/drawing/2014/main" id="{8B3D5B40-FF1C-88A3-ABB8-8BEF471C2D9E}"/>
                </a:ext>
              </a:extLst>
            </p:cNvPr>
            <p:cNvSpPr/>
            <p:nvPr/>
          </p:nvSpPr>
          <p:spPr>
            <a:xfrm>
              <a:off x="0" y="42044"/>
              <a:ext cx="10553700" cy="6791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四角形: 角を丸くする 4">
              <a:extLst>
                <a:ext uri="{FF2B5EF4-FFF2-40B4-BE49-F238E27FC236}">
                  <a16:creationId xmlns:a16="http://schemas.microsoft.com/office/drawing/2014/main" id="{A7064B95-DDDD-25F6-8E23-2EB3076C1334}"/>
                </a:ext>
              </a:extLst>
            </p:cNvPr>
            <p:cNvSpPr txBox="1"/>
            <p:nvPr/>
          </p:nvSpPr>
          <p:spPr>
            <a:xfrm>
              <a:off x="33155" y="75199"/>
              <a:ext cx="10487390" cy="612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r>
                <a:rPr kumimoji="1" lang="ja-JP" altLang="en-US" sz="3600" dirty="0"/>
                <a:t>競技の設定</a:t>
              </a:r>
            </a:p>
          </p:txBody>
        </p:sp>
      </p:grpSp>
      <p:pic>
        <p:nvPicPr>
          <p:cNvPr id="12" name="図 11">
            <a:extLst>
              <a:ext uri="{FF2B5EF4-FFF2-40B4-BE49-F238E27FC236}">
                <a16:creationId xmlns:a16="http://schemas.microsoft.com/office/drawing/2014/main" id="{CFB419D9-3F7F-DE03-850F-DBE081DC9EFF}"/>
              </a:ext>
            </a:extLst>
          </p:cNvPr>
          <p:cNvPicPr>
            <a:picLocks noChangeAspect="1"/>
          </p:cNvPicPr>
          <p:nvPr/>
        </p:nvPicPr>
        <p:blipFill rotWithShape="1">
          <a:blip r:embed="rId3"/>
          <a:srcRect l="19271" t="29190" r="40521" b="5685"/>
          <a:stretch/>
        </p:blipFill>
        <p:spPr>
          <a:xfrm>
            <a:off x="5744476" y="2762250"/>
            <a:ext cx="4411447" cy="3862873"/>
          </a:xfrm>
          <a:prstGeom prst="rect">
            <a:avLst/>
          </a:prstGeom>
          <a:ln>
            <a:solidFill>
              <a:schemeClr val="accent1"/>
            </a:solidFill>
          </a:ln>
        </p:spPr>
      </p:pic>
    </p:spTree>
    <p:extLst>
      <p:ext uri="{BB962C8B-B14F-4D97-AF65-F5344CB8AC3E}">
        <p14:creationId xmlns:p14="http://schemas.microsoft.com/office/powerpoint/2010/main" val="1158566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AB847-2EC0-4D4D-6A2D-BBDE68AAF18E}"/>
              </a:ext>
            </a:extLst>
          </p:cNvPr>
          <p:cNvSpPr>
            <a:spLocks noGrp="1"/>
          </p:cNvSpPr>
          <p:nvPr>
            <p:ph type="title"/>
          </p:nvPr>
        </p:nvSpPr>
        <p:spPr/>
        <p:txBody>
          <a:bodyPr/>
          <a:lstStyle/>
          <a:p>
            <a:r>
              <a:rPr lang="ja-JP" altLang="en-US" dirty="0"/>
              <a:t>確認例③</a:t>
            </a:r>
            <a:endParaRPr kumimoji="1" lang="ja-JP" altLang="en-US" dirty="0"/>
          </a:p>
        </p:txBody>
      </p:sp>
      <p:sp>
        <p:nvSpPr>
          <p:cNvPr id="3" name="コンテンツ プレースホルダー 2">
            <a:extLst>
              <a:ext uri="{FF2B5EF4-FFF2-40B4-BE49-F238E27FC236}">
                <a16:creationId xmlns:a16="http://schemas.microsoft.com/office/drawing/2014/main" id="{BC17C286-05DE-E108-E914-4535DD0A0C40}"/>
              </a:ext>
            </a:extLst>
          </p:cNvPr>
          <p:cNvSpPr>
            <a:spLocks noGrp="1"/>
          </p:cNvSpPr>
          <p:nvPr>
            <p:ph idx="1"/>
          </p:nvPr>
        </p:nvSpPr>
        <p:spPr>
          <a:xfrm>
            <a:off x="685800" y="2844359"/>
            <a:ext cx="10820400" cy="679184"/>
          </a:xfrm>
        </p:spPr>
        <p:txBody>
          <a:bodyPr/>
          <a:lstStyle/>
          <a:p>
            <a:r>
              <a:rPr kumimoji="1" lang="ja-JP" altLang="en-US" dirty="0"/>
              <a:t>すべて連携しているので、何かを触れば何かが起きます</a:t>
            </a:r>
            <a:endParaRPr kumimoji="1" lang="en-US" altLang="ja-JP" dirty="0"/>
          </a:p>
          <a:p>
            <a:endParaRPr lang="en-US" altLang="ja-JP" dirty="0"/>
          </a:p>
          <a:p>
            <a:endParaRPr kumimoji="1" lang="ja-JP" altLang="en-US" dirty="0"/>
          </a:p>
        </p:txBody>
      </p:sp>
      <p:grpSp>
        <p:nvGrpSpPr>
          <p:cNvPr id="8" name="グループ化 7">
            <a:extLst>
              <a:ext uri="{FF2B5EF4-FFF2-40B4-BE49-F238E27FC236}">
                <a16:creationId xmlns:a16="http://schemas.microsoft.com/office/drawing/2014/main" id="{EBA0730B-A6FB-3BDF-03CF-BFF96866AE18}"/>
              </a:ext>
            </a:extLst>
          </p:cNvPr>
          <p:cNvGrpSpPr/>
          <p:nvPr/>
        </p:nvGrpSpPr>
        <p:grpSpPr>
          <a:xfrm>
            <a:off x="819150" y="1890923"/>
            <a:ext cx="10553700" cy="679184"/>
            <a:chOff x="0" y="42044"/>
            <a:chExt cx="10553700" cy="679184"/>
          </a:xfrm>
        </p:grpSpPr>
        <p:sp>
          <p:nvSpPr>
            <p:cNvPr id="9" name="四角形: 角を丸くする 8">
              <a:extLst>
                <a:ext uri="{FF2B5EF4-FFF2-40B4-BE49-F238E27FC236}">
                  <a16:creationId xmlns:a16="http://schemas.microsoft.com/office/drawing/2014/main" id="{B8372C8E-8C98-A11D-E5F6-6A34B9942836}"/>
                </a:ext>
              </a:extLst>
            </p:cNvPr>
            <p:cNvSpPr/>
            <p:nvPr/>
          </p:nvSpPr>
          <p:spPr>
            <a:xfrm>
              <a:off x="0" y="42044"/>
              <a:ext cx="10553700" cy="6791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四角形: 角を丸くする 4">
              <a:extLst>
                <a:ext uri="{FF2B5EF4-FFF2-40B4-BE49-F238E27FC236}">
                  <a16:creationId xmlns:a16="http://schemas.microsoft.com/office/drawing/2014/main" id="{DF7C8D64-17C5-7799-E25F-1214B0BD4C94}"/>
                </a:ext>
              </a:extLst>
            </p:cNvPr>
            <p:cNvSpPr txBox="1"/>
            <p:nvPr/>
          </p:nvSpPr>
          <p:spPr>
            <a:xfrm>
              <a:off x="33155" y="75199"/>
              <a:ext cx="10487390" cy="612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r>
                <a:rPr kumimoji="1" lang="ja-JP" altLang="en-US" sz="3600" dirty="0"/>
                <a:t>テスト中</a:t>
              </a:r>
            </a:p>
          </p:txBody>
        </p:sp>
      </p:grpSp>
      <p:pic>
        <p:nvPicPr>
          <p:cNvPr id="4" name="グラフィックス 3" descr="インターネット 枠線">
            <a:extLst>
              <a:ext uri="{FF2B5EF4-FFF2-40B4-BE49-F238E27FC236}">
                <a16:creationId xmlns:a16="http://schemas.microsoft.com/office/drawing/2014/main" id="{2B131AA6-740C-38D6-D763-69DC2B9A39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2933" y="3797795"/>
            <a:ext cx="1800267" cy="1800267"/>
          </a:xfrm>
          <a:prstGeom prst="rect">
            <a:avLst/>
          </a:prstGeom>
        </p:spPr>
      </p:pic>
      <p:sp>
        <p:nvSpPr>
          <p:cNvPr id="5" name="正方形/長方形 4">
            <a:extLst>
              <a:ext uri="{FF2B5EF4-FFF2-40B4-BE49-F238E27FC236}">
                <a16:creationId xmlns:a16="http://schemas.microsoft.com/office/drawing/2014/main" id="{E32EE834-71E0-BF02-4A9F-C83A04FB0B32}"/>
              </a:ext>
            </a:extLst>
          </p:cNvPr>
          <p:cNvSpPr/>
          <p:nvPr/>
        </p:nvSpPr>
        <p:spPr>
          <a:xfrm>
            <a:off x="1296966" y="4336784"/>
            <a:ext cx="1065910" cy="578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D9210113-AE02-4C39-83E2-8602A548C892}"/>
              </a:ext>
            </a:extLst>
          </p:cNvPr>
          <p:cNvPicPr>
            <a:picLocks noChangeAspect="1"/>
          </p:cNvPicPr>
          <p:nvPr/>
        </p:nvPicPr>
        <p:blipFill>
          <a:blip r:embed="rId4"/>
          <a:stretch>
            <a:fillRect/>
          </a:stretch>
        </p:blipFill>
        <p:spPr>
          <a:xfrm>
            <a:off x="1251246" y="4287641"/>
            <a:ext cx="1182285" cy="640766"/>
          </a:xfrm>
          <a:prstGeom prst="rect">
            <a:avLst/>
          </a:prstGeom>
        </p:spPr>
      </p:pic>
      <p:pic>
        <p:nvPicPr>
          <p:cNvPr id="12" name="グラフィックス 11" descr="インターネット 枠線">
            <a:extLst>
              <a:ext uri="{FF2B5EF4-FFF2-40B4-BE49-F238E27FC236}">
                <a16:creationId xmlns:a16="http://schemas.microsoft.com/office/drawing/2014/main" id="{89DFEBC2-7AF1-32F7-BF56-41B9EFCFF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4884" y="3797795"/>
            <a:ext cx="1800267" cy="1800267"/>
          </a:xfrm>
          <a:prstGeom prst="rect">
            <a:avLst/>
          </a:prstGeom>
        </p:spPr>
      </p:pic>
      <p:pic>
        <p:nvPicPr>
          <p:cNvPr id="16" name="グラフィックス 15" descr="タブレット 単色塗りつぶし">
            <a:extLst>
              <a:ext uri="{FF2B5EF4-FFF2-40B4-BE49-F238E27FC236}">
                <a16:creationId xmlns:a16="http://schemas.microsoft.com/office/drawing/2014/main" id="{AE648F67-0758-FD8A-39A6-798952A348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3303" y="3797795"/>
            <a:ext cx="2000852" cy="1712098"/>
          </a:xfrm>
          <a:prstGeom prst="rect">
            <a:avLst/>
          </a:prstGeom>
        </p:spPr>
      </p:pic>
      <p:pic>
        <p:nvPicPr>
          <p:cNvPr id="20" name="グラフィックス 19" descr="タッチスクリーン 枠線">
            <a:extLst>
              <a:ext uri="{FF2B5EF4-FFF2-40B4-BE49-F238E27FC236}">
                <a16:creationId xmlns:a16="http://schemas.microsoft.com/office/drawing/2014/main" id="{1215C104-7A38-24B3-44A8-43360A9F69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91194" y="5081553"/>
            <a:ext cx="914400" cy="914400"/>
          </a:xfrm>
          <a:prstGeom prst="rect">
            <a:avLst/>
          </a:prstGeom>
        </p:spPr>
      </p:pic>
      <p:pic>
        <p:nvPicPr>
          <p:cNvPr id="25" name="図 24">
            <a:extLst>
              <a:ext uri="{FF2B5EF4-FFF2-40B4-BE49-F238E27FC236}">
                <a16:creationId xmlns:a16="http://schemas.microsoft.com/office/drawing/2014/main" id="{44C034D4-4CCB-86FC-A74B-522BC253B197}"/>
              </a:ext>
            </a:extLst>
          </p:cNvPr>
          <p:cNvPicPr>
            <a:picLocks noChangeAspect="1"/>
          </p:cNvPicPr>
          <p:nvPr/>
        </p:nvPicPr>
        <p:blipFill>
          <a:blip r:embed="rId9"/>
          <a:stretch>
            <a:fillRect/>
          </a:stretch>
        </p:blipFill>
        <p:spPr>
          <a:xfrm>
            <a:off x="8694934" y="4282363"/>
            <a:ext cx="1357859" cy="735507"/>
          </a:xfrm>
          <a:prstGeom prst="rect">
            <a:avLst/>
          </a:prstGeom>
        </p:spPr>
      </p:pic>
      <p:pic>
        <p:nvPicPr>
          <p:cNvPr id="27" name="図 26">
            <a:extLst>
              <a:ext uri="{FF2B5EF4-FFF2-40B4-BE49-F238E27FC236}">
                <a16:creationId xmlns:a16="http://schemas.microsoft.com/office/drawing/2014/main" id="{E691E000-C24D-6471-7C8D-210009272784}"/>
              </a:ext>
            </a:extLst>
          </p:cNvPr>
          <p:cNvPicPr>
            <a:picLocks noChangeAspect="1"/>
          </p:cNvPicPr>
          <p:nvPr/>
        </p:nvPicPr>
        <p:blipFill>
          <a:blip r:embed="rId10"/>
          <a:stretch>
            <a:fillRect/>
          </a:stretch>
        </p:blipFill>
        <p:spPr>
          <a:xfrm>
            <a:off x="5799773" y="4336784"/>
            <a:ext cx="1068205" cy="578611"/>
          </a:xfrm>
          <a:prstGeom prst="rect">
            <a:avLst/>
          </a:prstGeom>
        </p:spPr>
      </p:pic>
      <p:cxnSp>
        <p:nvCxnSpPr>
          <p:cNvPr id="29" name="直線コネクタ 28">
            <a:extLst>
              <a:ext uri="{FF2B5EF4-FFF2-40B4-BE49-F238E27FC236}">
                <a16:creationId xmlns:a16="http://schemas.microsoft.com/office/drawing/2014/main" id="{478174D2-92E1-9DA9-CF50-C30BEB31FA35}"/>
              </a:ext>
            </a:extLst>
          </p:cNvPr>
          <p:cNvCxnSpPr>
            <a:cxnSpLocks/>
          </p:cNvCxnSpPr>
          <p:nvPr/>
        </p:nvCxnSpPr>
        <p:spPr>
          <a:xfrm>
            <a:off x="2354627" y="3521821"/>
            <a:ext cx="363977" cy="796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2CB8358-FCD5-DDCB-463B-94EC86E6F751}"/>
              </a:ext>
            </a:extLst>
          </p:cNvPr>
          <p:cNvCxnSpPr>
            <a:cxnSpLocks/>
          </p:cNvCxnSpPr>
          <p:nvPr/>
        </p:nvCxnSpPr>
        <p:spPr>
          <a:xfrm flipH="1">
            <a:off x="3278848" y="3952312"/>
            <a:ext cx="760363" cy="4916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5470A4F-8005-0A42-A346-D008ACC4C965}"/>
              </a:ext>
            </a:extLst>
          </p:cNvPr>
          <p:cNvSpPr txBox="1"/>
          <p:nvPr/>
        </p:nvSpPr>
        <p:spPr>
          <a:xfrm rot="1039350">
            <a:off x="2570554" y="3627712"/>
            <a:ext cx="1170512" cy="584775"/>
          </a:xfrm>
          <a:prstGeom prst="rect">
            <a:avLst/>
          </a:prstGeom>
          <a:noFill/>
        </p:spPr>
        <p:txBody>
          <a:bodyPr wrap="none" rtlCol="0">
            <a:spAutoFit/>
          </a:bodyPr>
          <a:lstStyle/>
          <a:p>
            <a:pPr algn="ctr"/>
            <a:r>
              <a:rPr kumimoji="1" lang="en-US" altLang="ja-JP" sz="1600" dirty="0"/>
              <a:t>DO</a:t>
            </a:r>
            <a:r>
              <a:rPr kumimoji="1" lang="ja-JP" altLang="en-US" sz="1600" dirty="0"/>
              <a:t>で２</a:t>
            </a:r>
            <a:r>
              <a:rPr kumimoji="1" lang="en-US" altLang="ja-JP" sz="1600" dirty="0"/>
              <a:t>A</a:t>
            </a:r>
            <a:r>
              <a:rPr kumimoji="1" lang="ja-JP" altLang="en-US" sz="1600" dirty="0"/>
              <a:t>を</a:t>
            </a:r>
            <a:endParaRPr kumimoji="1" lang="en-US" altLang="ja-JP" sz="1600" dirty="0"/>
          </a:p>
          <a:p>
            <a:pPr algn="ctr"/>
            <a:r>
              <a:rPr kumimoji="1" lang="ja-JP" altLang="en-US" sz="1600" dirty="0"/>
              <a:t>入力！</a:t>
            </a:r>
            <a:endParaRPr kumimoji="1" lang="en-US" altLang="ja-JP" sz="1600" dirty="0"/>
          </a:p>
        </p:txBody>
      </p:sp>
      <p:cxnSp>
        <p:nvCxnSpPr>
          <p:cNvPr id="34" name="直線コネクタ 33">
            <a:extLst>
              <a:ext uri="{FF2B5EF4-FFF2-40B4-BE49-F238E27FC236}">
                <a16:creationId xmlns:a16="http://schemas.microsoft.com/office/drawing/2014/main" id="{DD179B8B-186D-4CDB-5A8F-9FE0C975AECE}"/>
              </a:ext>
            </a:extLst>
          </p:cNvPr>
          <p:cNvCxnSpPr>
            <a:cxnSpLocks/>
          </p:cNvCxnSpPr>
          <p:nvPr/>
        </p:nvCxnSpPr>
        <p:spPr>
          <a:xfrm>
            <a:off x="5524508" y="3549351"/>
            <a:ext cx="378986" cy="4617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6CC1DBA-CB42-B41C-9553-8BD08E6314FB}"/>
              </a:ext>
            </a:extLst>
          </p:cNvPr>
          <p:cNvCxnSpPr>
            <a:cxnSpLocks/>
          </p:cNvCxnSpPr>
          <p:nvPr/>
        </p:nvCxnSpPr>
        <p:spPr>
          <a:xfrm flipH="1">
            <a:off x="6808356" y="3578045"/>
            <a:ext cx="340932" cy="4043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502567FC-E728-720E-C9C5-E0D975E1A903}"/>
              </a:ext>
            </a:extLst>
          </p:cNvPr>
          <p:cNvSpPr txBox="1"/>
          <p:nvPr/>
        </p:nvSpPr>
        <p:spPr>
          <a:xfrm>
            <a:off x="5903494" y="3426307"/>
            <a:ext cx="894796" cy="584775"/>
          </a:xfrm>
          <a:prstGeom prst="rect">
            <a:avLst/>
          </a:prstGeom>
          <a:noFill/>
        </p:spPr>
        <p:txBody>
          <a:bodyPr wrap="none" rtlCol="0">
            <a:spAutoFit/>
          </a:bodyPr>
          <a:lstStyle/>
          <a:p>
            <a:pPr algn="ctr"/>
            <a:r>
              <a:rPr kumimoji="1" lang="ja-JP" altLang="en-US" sz="1600" dirty="0"/>
              <a:t>タイマー</a:t>
            </a:r>
            <a:endParaRPr kumimoji="1" lang="en-US" altLang="ja-JP" sz="1600" dirty="0"/>
          </a:p>
          <a:p>
            <a:pPr algn="ctr"/>
            <a:r>
              <a:rPr kumimoji="1" lang="ja-JP" altLang="en-US" sz="1600" dirty="0"/>
              <a:t>操作</a:t>
            </a:r>
            <a:endParaRPr kumimoji="1" lang="en-US" altLang="ja-JP" sz="1600" dirty="0"/>
          </a:p>
        </p:txBody>
      </p:sp>
      <p:cxnSp>
        <p:nvCxnSpPr>
          <p:cNvPr id="42" name="直線コネクタ 41">
            <a:extLst>
              <a:ext uri="{FF2B5EF4-FFF2-40B4-BE49-F238E27FC236}">
                <a16:creationId xmlns:a16="http://schemas.microsoft.com/office/drawing/2014/main" id="{CD22A701-B00E-971C-CB27-255B281B5D91}"/>
              </a:ext>
            </a:extLst>
          </p:cNvPr>
          <p:cNvCxnSpPr>
            <a:cxnSpLocks/>
          </p:cNvCxnSpPr>
          <p:nvPr/>
        </p:nvCxnSpPr>
        <p:spPr>
          <a:xfrm>
            <a:off x="10428897" y="4909996"/>
            <a:ext cx="466137" cy="3478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22301970-A87E-6BD6-123F-C1EEA309C70D}"/>
              </a:ext>
            </a:extLst>
          </p:cNvPr>
          <p:cNvCxnSpPr>
            <a:cxnSpLocks/>
          </p:cNvCxnSpPr>
          <p:nvPr/>
        </p:nvCxnSpPr>
        <p:spPr>
          <a:xfrm flipH="1">
            <a:off x="10384155" y="3778394"/>
            <a:ext cx="340932" cy="4043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ACF69B5-5D28-9CB2-E0AA-BF3456CC27C3}"/>
              </a:ext>
            </a:extLst>
          </p:cNvPr>
          <p:cNvSpPr txBox="1"/>
          <p:nvPr/>
        </p:nvSpPr>
        <p:spPr>
          <a:xfrm>
            <a:off x="10554621" y="4261538"/>
            <a:ext cx="652743" cy="584775"/>
          </a:xfrm>
          <a:prstGeom prst="rect">
            <a:avLst/>
          </a:prstGeom>
          <a:noFill/>
        </p:spPr>
        <p:txBody>
          <a:bodyPr wrap="none" rtlCol="0">
            <a:spAutoFit/>
          </a:bodyPr>
          <a:lstStyle/>
          <a:p>
            <a:pPr algn="ctr"/>
            <a:r>
              <a:rPr kumimoji="1" lang="en-US" altLang="ja-JP" sz="1600" dirty="0"/>
              <a:t>GOE</a:t>
            </a:r>
          </a:p>
          <a:p>
            <a:pPr algn="ctr"/>
            <a:r>
              <a:rPr kumimoji="1" lang="ja-JP" altLang="en-US" sz="1600" dirty="0"/>
              <a:t>入力</a:t>
            </a:r>
            <a:endParaRPr kumimoji="1" lang="en-US" altLang="ja-JP" sz="1600" dirty="0"/>
          </a:p>
        </p:txBody>
      </p:sp>
    </p:spTree>
    <p:extLst>
      <p:ext uri="{BB962C8B-B14F-4D97-AF65-F5344CB8AC3E}">
        <p14:creationId xmlns:p14="http://schemas.microsoft.com/office/powerpoint/2010/main" val="875131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65C2D07-5DB2-937E-B836-9F6A8EBB99F2}"/>
              </a:ext>
            </a:extLst>
          </p:cNvPr>
          <p:cNvGraphicFramePr>
            <a:graphicFrameLocks noGrp="1"/>
          </p:cNvGraphicFramePr>
          <p:nvPr>
            <p:extLst>
              <p:ext uri="{D42A27DB-BD31-4B8C-83A1-F6EECF244321}">
                <p14:modId xmlns:p14="http://schemas.microsoft.com/office/powerpoint/2010/main" val="2400202216"/>
              </p:ext>
            </p:extLst>
          </p:nvPr>
        </p:nvGraphicFramePr>
        <p:xfrm>
          <a:off x="393700" y="1712595"/>
          <a:ext cx="11303001" cy="4840602"/>
        </p:xfrm>
        <a:graphic>
          <a:graphicData uri="http://schemas.openxmlformats.org/drawingml/2006/table">
            <a:tbl>
              <a:tblPr firstRow="1">
                <a:tableStyleId>{5C22544A-7EE6-4342-B048-85BDC9FD1C3A}</a:tableStyleId>
              </a:tblPr>
              <a:tblGrid>
                <a:gridCol w="367279">
                  <a:extLst>
                    <a:ext uri="{9D8B030D-6E8A-4147-A177-3AD203B41FA5}">
                      <a16:colId xmlns:a16="http://schemas.microsoft.com/office/drawing/2014/main" val="1614311014"/>
                    </a:ext>
                  </a:extLst>
                </a:gridCol>
                <a:gridCol w="2754590">
                  <a:extLst>
                    <a:ext uri="{9D8B030D-6E8A-4147-A177-3AD203B41FA5}">
                      <a16:colId xmlns:a16="http://schemas.microsoft.com/office/drawing/2014/main" val="854548688"/>
                    </a:ext>
                  </a:extLst>
                </a:gridCol>
                <a:gridCol w="1809338">
                  <a:extLst>
                    <a:ext uri="{9D8B030D-6E8A-4147-A177-3AD203B41FA5}">
                      <a16:colId xmlns:a16="http://schemas.microsoft.com/office/drawing/2014/main" val="968850928"/>
                    </a:ext>
                  </a:extLst>
                </a:gridCol>
                <a:gridCol w="1214552">
                  <a:extLst>
                    <a:ext uri="{9D8B030D-6E8A-4147-A177-3AD203B41FA5}">
                      <a16:colId xmlns:a16="http://schemas.microsoft.com/office/drawing/2014/main" val="3900431317"/>
                    </a:ext>
                  </a:extLst>
                </a:gridCol>
                <a:gridCol w="1066676">
                  <a:extLst>
                    <a:ext uri="{9D8B030D-6E8A-4147-A177-3AD203B41FA5}">
                      <a16:colId xmlns:a16="http://schemas.microsoft.com/office/drawing/2014/main" val="592929189"/>
                    </a:ext>
                  </a:extLst>
                </a:gridCol>
                <a:gridCol w="1363522">
                  <a:extLst>
                    <a:ext uri="{9D8B030D-6E8A-4147-A177-3AD203B41FA5}">
                      <a16:colId xmlns:a16="http://schemas.microsoft.com/office/drawing/2014/main" val="3536215292"/>
                    </a:ext>
                  </a:extLst>
                </a:gridCol>
                <a:gridCol w="1363522">
                  <a:extLst>
                    <a:ext uri="{9D8B030D-6E8A-4147-A177-3AD203B41FA5}">
                      <a16:colId xmlns:a16="http://schemas.microsoft.com/office/drawing/2014/main" val="1919646068"/>
                    </a:ext>
                  </a:extLst>
                </a:gridCol>
                <a:gridCol w="1363522">
                  <a:extLst>
                    <a:ext uri="{9D8B030D-6E8A-4147-A177-3AD203B41FA5}">
                      <a16:colId xmlns:a16="http://schemas.microsoft.com/office/drawing/2014/main" val="3875684532"/>
                    </a:ext>
                  </a:extLst>
                </a:gridCol>
              </a:tblGrid>
              <a:tr h="4633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タイミング</a:t>
                      </a:r>
                      <a:endParaRPr lang="en-US" altLang="ja-JP" sz="1400" u="none" strike="noStrike" dirty="0">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dirty="0">
                          <a:effectLst/>
                          <a:latin typeface="メイリオ" panose="020B0604030504040204" pitchFamily="50" charset="-128"/>
                          <a:ea typeface="メイリオ" panose="020B0604030504040204" pitchFamily="50" charset="-128"/>
                        </a:rPr>
                        <a:t>RS</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DO</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VC</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JCIS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SPG</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87778213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セーバーオンオフ</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操作</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名前あってる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384800535"/>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練習開始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タイマースタート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タイマー動</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71824394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オフィシャル紹介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メイリオ" panose="020B0604030504040204" pitchFamily="50" charset="-128"/>
                          <a:ea typeface="メイリオ" panose="020B0604030504040204" pitchFamily="50" charset="-128"/>
                        </a:rPr>
                        <a:t>操作</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名前あってる</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45535693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グループ紹介</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メイリオ" panose="020B0604030504040204" pitchFamily="50" charset="-128"/>
                          <a:ea typeface="メイリオ" panose="020B0604030504040204" pitchFamily="50" charset="-128"/>
                        </a:rPr>
                        <a:t>操作</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表示</a:t>
                      </a:r>
                    </a:p>
                  </a:txBody>
                  <a:tcPr marL="9525" marR="9525" marT="9525" marB="0" anchor="ctr"/>
                </a:tc>
                <a:extLst>
                  <a:ext uri="{0D108BD9-81ED-4DB2-BD59-A6C34878D82A}">
                    <a16:rowId xmlns:a16="http://schemas.microsoft.com/office/drawing/2014/main" val="425029187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練習終了</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タイマーストップ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タイマー消</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タイマー消</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タイマー消</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タイマー消</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45016201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u="none" strike="noStrike" dirty="0">
                          <a:effectLst/>
                          <a:latin typeface="メイリオ" panose="020B0604030504040204" pitchFamily="50" charset="-128"/>
                          <a:ea typeface="メイリオ" panose="020B0604030504040204" pitchFamily="50" charset="-128"/>
                        </a:rPr>
                        <a:t>VC </a:t>
                      </a:r>
                      <a:r>
                        <a:rPr lang="ja-JP" altLang="en-US" sz="1400" u="none" strike="noStrike" dirty="0">
                          <a:effectLst/>
                          <a:latin typeface="メイリオ" panose="020B0604030504040204" pitchFamily="50" charset="-128"/>
                          <a:ea typeface="メイリオ" panose="020B0604030504040204" pitchFamily="50" charset="-128"/>
                        </a:rPr>
                        <a:t>スタート</a:t>
                      </a:r>
                      <a:r>
                        <a:rPr lang="en-US" sz="1400" u="none" strike="noStrike" dirty="0">
                          <a:effectLst/>
                          <a:latin typeface="メイリオ" panose="020B0604030504040204" pitchFamily="50" charset="-128"/>
                          <a:ea typeface="メイリオ" panose="020B0604030504040204" pitchFamily="50" charset="-128"/>
                        </a:rPr>
                        <a:t>REC</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REC</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dirty="0">
                          <a:effectLst/>
                          <a:latin typeface="メイリオ" panose="020B0604030504040204" pitchFamily="50" charset="-128"/>
                          <a:ea typeface="メイリオ" panose="020B0604030504040204" pitchFamily="50" charset="-128"/>
                        </a:rPr>
                        <a:t>REC</a:t>
                      </a:r>
                      <a:r>
                        <a:rPr lang="ja-JP" altLang="en-US" sz="1400" u="none" strike="noStrike" dirty="0">
                          <a:effectLst/>
                          <a:latin typeface="メイリオ" panose="020B0604030504040204" pitchFamily="50" charset="-128"/>
                          <a:ea typeface="メイリオ" panose="020B0604030504040204" pitchFamily="50" charset="-128"/>
                        </a:rPr>
                        <a:t>開始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62623647"/>
                  </a:ext>
                </a:extLst>
              </a:tr>
              <a:tr h="670866">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選手紹介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タイマースタート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表示</a:t>
                      </a:r>
                      <a:endParaRPr lang="en-US" altLang="ja-JP" sz="1400" u="none" strike="noStrike" dirty="0">
                        <a:effectLst/>
                        <a:latin typeface="メイリオ" panose="020B0604030504040204" pitchFamily="50" charset="-128"/>
                        <a:ea typeface="メイリオ" panose="020B0604030504040204" pitchFamily="50" charset="-128"/>
                      </a:endParaRPr>
                    </a:p>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タイマー動</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488501823"/>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位置につく</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メイリオ" panose="020B0604030504040204" pitchFamily="50" charset="-128"/>
                          <a:ea typeface="メイリオ" panose="020B0604030504040204" pitchFamily="50" charset="-128"/>
                        </a:rPr>
                        <a:t>タイマーストップ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タイマー消</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タイマー消</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タイマー消</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タイマー消</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01520724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演技開始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タイマースタート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タイマー動</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タイマー動</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601459998"/>
                  </a:ext>
                </a:extLst>
              </a:tr>
            </a:tbl>
          </a:graphicData>
        </a:graphic>
      </p:graphicFrame>
      <p:sp>
        <p:nvSpPr>
          <p:cNvPr id="5" name="タイトル 1">
            <a:extLst>
              <a:ext uri="{FF2B5EF4-FFF2-40B4-BE49-F238E27FC236}">
                <a16:creationId xmlns:a16="http://schemas.microsoft.com/office/drawing/2014/main" id="{245342F9-35F4-F769-D544-AD6034B70B62}"/>
              </a:ext>
            </a:extLst>
          </p:cNvPr>
          <p:cNvSpPr>
            <a:spLocks noGrp="1"/>
          </p:cNvSpPr>
          <p:nvPr>
            <p:ph type="title"/>
          </p:nvPr>
        </p:nvSpPr>
        <p:spPr>
          <a:xfrm>
            <a:off x="3086101" y="304803"/>
            <a:ext cx="8610600" cy="1293028"/>
          </a:xfrm>
        </p:spPr>
        <p:txBody>
          <a:bodyPr/>
          <a:lstStyle/>
          <a:p>
            <a:r>
              <a:rPr kumimoji="1" lang="ja-JP" altLang="en-US" dirty="0"/>
              <a:t>システムの連携の確認</a:t>
            </a:r>
            <a:br>
              <a:rPr kumimoji="1" lang="en-US" altLang="ja-JP" dirty="0"/>
            </a:br>
            <a:r>
              <a:rPr kumimoji="1" lang="ja-JP" altLang="en-US" dirty="0">
                <a:solidFill>
                  <a:schemeClr val="accent1"/>
                </a:solidFill>
              </a:rPr>
              <a:t>～演技開始前</a:t>
            </a:r>
          </a:p>
        </p:txBody>
      </p:sp>
    </p:spTree>
    <p:extLst>
      <p:ext uri="{BB962C8B-B14F-4D97-AF65-F5344CB8AC3E}">
        <p14:creationId xmlns:p14="http://schemas.microsoft.com/office/powerpoint/2010/main" val="602795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65C2D07-5DB2-937E-B836-9F6A8EBB99F2}"/>
              </a:ext>
            </a:extLst>
          </p:cNvPr>
          <p:cNvGraphicFramePr>
            <a:graphicFrameLocks noGrp="1"/>
          </p:cNvGraphicFramePr>
          <p:nvPr>
            <p:extLst>
              <p:ext uri="{D42A27DB-BD31-4B8C-83A1-F6EECF244321}">
                <p14:modId xmlns:p14="http://schemas.microsoft.com/office/powerpoint/2010/main" val="4208320785"/>
              </p:ext>
            </p:extLst>
          </p:nvPr>
        </p:nvGraphicFramePr>
        <p:xfrm>
          <a:off x="393700" y="1712595"/>
          <a:ext cx="11303001" cy="4999844"/>
        </p:xfrm>
        <a:graphic>
          <a:graphicData uri="http://schemas.openxmlformats.org/drawingml/2006/table">
            <a:tbl>
              <a:tblPr firstRow="1">
                <a:tableStyleId>{5C22544A-7EE6-4342-B048-85BDC9FD1C3A}</a:tableStyleId>
              </a:tblPr>
              <a:tblGrid>
                <a:gridCol w="367279">
                  <a:extLst>
                    <a:ext uri="{9D8B030D-6E8A-4147-A177-3AD203B41FA5}">
                      <a16:colId xmlns:a16="http://schemas.microsoft.com/office/drawing/2014/main" val="1614311014"/>
                    </a:ext>
                  </a:extLst>
                </a:gridCol>
                <a:gridCol w="2754590">
                  <a:extLst>
                    <a:ext uri="{9D8B030D-6E8A-4147-A177-3AD203B41FA5}">
                      <a16:colId xmlns:a16="http://schemas.microsoft.com/office/drawing/2014/main" val="854548688"/>
                    </a:ext>
                  </a:extLst>
                </a:gridCol>
                <a:gridCol w="1809338">
                  <a:extLst>
                    <a:ext uri="{9D8B030D-6E8A-4147-A177-3AD203B41FA5}">
                      <a16:colId xmlns:a16="http://schemas.microsoft.com/office/drawing/2014/main" val="968850928"/>
                    </a:ext>
                  </a:extLst>
                </a:gridCol>
                <a:gridCol w="1214552">
                  <a:extLst>
                    <a:ext uri="{9D8B030D-6E8A-4147-A177-3AD203B41FA5}">
                      <a16:colId xmlns:a16="http://schemas.microsoft.com/office/drawing/2014/main" val="3900431317"/>
                    </a:ext>
                  </a:extLst>
                </a:gridCol>
                <a:gridCol w="1066676">
                  <a:extLst>
                    <a:ext uri="{9D8B030D-6E8A-4147-A177-3AD203B41FA5}">
                      <a16:colId xmlns:a16="http://schemas.microsoft.com/office/drawing/2014/main" val="592929189"/>
                    </a:ext>
                  </a:extLst>
                </a:gridCol>
                <a:gridCol w="1363522">
                  <a:extLst>
                    <a:ext uri="{9D8B030D-6E8A-4147-A177-3AD203B41FA5}">
                      <a16:colId xmlns:a16="http://schemas.microsoft.com/office/drawing/2014/main" val="3536215292"/>
                    </a:ext>
                  </a:extLst>
                </a:gridCol>
                <a:gridCol w="1363522">
                  <a:extLst>
                    <a:ext uri="{9D8B030D-6E8A-4147-A177-3AD203B41FA5}">
                      <a16:colId xmlns:a16="http://schemas.microsoft.com/office/drawing/2014/main" val="1919646068"/>
                    </a:ext>
                  </a:extLst>
                </a:gridCol>
                <a:gridCol w="1363522">
                  <a:extLst>
                    <a:ext uri="{9D8B030D-6E8A-4147-A177-3AD203B41FA5}">
                      <a16:colId xmlns:a16="http://schemas.microsoft.com/office/drawing/2014/main" val="3875684532"/>
                    </a:ext>
                  </a:extLst>
                </a:gridCol>
              </a:tblGrid>
              <a:tr h="4633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タイミング</a:t>
                      </a:r>
                      <a:endParaRPr lang="en-US" altLang="ja-JP" sz="1400" u="none" strike="noStrike" dirty="0">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dirty="0">
                          <a:effectLst/>
                          <a:latin typeface="メイリオ" panose="020B0604030504040204" pitchFamily="50" charset="-128"/>
                          <a:ea typeface="メイリオ" panose="020B0604030504040204" pitchFamily="50" charset="-128"/>
                        </a:rPr>
                        <a:t>RS</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DO</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VC</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JCIS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SPG</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87778213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DO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入力　＜</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NEXT</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384800535"/>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DO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入力　＜</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Fall</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in</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エレメンツ＞</a:t>
                      </a:r>
                    </a:p>
                  </a:txBody>
                  <a:tcPr marL="9525" marR="9525" marT="9525" marB="0" anchor="ct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F</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マーク</a:t>
                      </a:r>
                    </a:p>
                  </a:txBody>
                  <a:tcPr marL="9525" marR="9525" marT="9525" marB="0" anchor="ct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F</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マーク　</a:t>
                      </a:r>
                    </a:p>
                  </a:txBody>
                  <a:tcPr marL="9525" marR="9525" marT="9525" marB="0" anchor="ct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F</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マーク　</a:t>
                      </a:r>
                    </a:p>
                  </a:txBody>
                  <a:tcPr marL="9525" marR="9525" marT="9525" marB="0" anchor="ct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F</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マーク　</a:t>
                      </a:r>
                    </a:p>
                  </a:txBody>
                  <a:tcPr marL="9525" marR="9525" marT="9525" marB="0" anchor="ct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F</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マーク</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71824394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DO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入力　＜転倒＞</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減点</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050" b="0" i="0" u="none" strike="noStrike" dirty="0">
                          <a:solidFill>
                            <a:schemeClr val="accent1"/>
                          </a:solidFill>
                          <a:effectLst/>
                          <a:latin typeface="メイリオ" panose="020B0604030504040204" pitchFamily="50" charset="-128"/>
                          <a:ea typeface="メイリオ" panose="020B0604030504040204" pitchFamily="50" charset="-128"/>
                        </a:rPr>
                        <a:t>クラス設定のチェックも</a:t>
                      </a:r>
                      <a:endParaRPr lang="en-US" altLang="ja-JP" sz="1050" b="0" i="0" u="none" strike="noStrike" dirty="0">
                        <a:solidFill>
                          <a:schemeClr val="accent1"/>
                        </a:solidFill>
                        <a:effectLst/>
                        <a:latin typeface="メイリオ" panose="020B0604030504040204" pitchFamily="50" charset="-128"/>
                        <a:ea typeface="メイリオ" panose="020B0604030504040204" pitchFamily="50" charset="-128"/>
                      </a:endParaRPr>
                    </a:p>
                    <a:p>
                      <a:pPr algn="ctr" fontAlgn="ctr"/>
                      <a:r>
                        <a:rPr lang="ja-JP" altLang="en-US" sz="1050" b="0" i="0" u="none" strike="noStrike" dirty="0">
                          <a:solidFill>
                            <a:schemeClr val="accent1"/>
                          </a:solidFill>
                          <a:effectLst/>
                          <a:latin typeface="メイリオ" panose="020B0604030504040204" pitchFamily="50" charset="-128"/>
                          <a:ea typeface="メイリオ" panose="020B0604030504040204" pitchFamily="50" charset="-128"/>
                        </a:rPr>
                        <a:t>できる</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減点</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145535693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VC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ビデオカット</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タイム確認</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425029187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JS</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入力</a:t>
                      </a:r>
                    </a:p>
                  </a:txBody>
                  <a:tcPr marL="9525" marR="9525" marT="9525" marB="0" anchor="ctr"/>
                </a:tc>
                <a:tc>
                  <a:txBody>
                    <a:bodyPr/>
                    <a:lstStyle/>
                    <a:p>
                      <a:pPr algn="ctr"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GOE</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GOE</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45016201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ER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後半</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後半</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050" b="0" i="0" u="none" strike="noStrike" dirty="0">
                          <a:solidFill>
                            <a:schemeClr val="accent1"/>
                          </a:solidFill>
                          <a:effectLst/>
                          <a:latin typeface="メイリオ" panose="020B0604030504040204" pitchFamily="50" charset="-128"/>
                          <a:ea typeface="メイリオ" panose="020B0604030504040204" pitchFamily="50" charset="-128"/>
                        </a:rPr>
                        <a:t>クラス設定のチェックも</a:t>
                      </a:r>
                      <a:endParaRPr lang="en-US" altLang="ja-JP" sz="1050" b="0" i="0" u="none" strike="noStrike" dirty="0">
                        <a:solidFill>
                          <a:schemeClr val="accent1"/>
                        </a:solidFill>
                        <a:effectLst/>
                        <a:latin typeface="メイリオ" panose="020B0604030504040204" pitchFamily="50" charset="-128"/>
                        <a:ea typeface="メイリオ" panose="020B0604030504040204" pitchFamily="50" charset="-128"/>
                      </a:endParaRPr>
                    </a:p>
                    <a:p>
                      <a:pPr algn="ctr" fontAlgn="ctr"/>
                      <a:r>
                        <a:rPr lang="ja-JP" altLang="en-US" sz="1050" b="0" i="0" u="none" strike="noStrike" dirty="0">
                          <a:solidFill>
                            <a:schemeClr val="accent1"/>
                          </a:solidFill>
                          <a:effectLst/>
                          <a:latin typeface="メイリオ" panose="020B0604030504040204" pitchFamily="50" charset="-128"/>
                          <a:ea typeface="メイリオ" panose="020B0604030504040204" pitchFamily="50" charset="-128"/>
                        </a:rPr>
                        <a:t>できる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後半</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後半</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R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チカチカ</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4062623647"/>
                  </a:ext>
                </a:extLst>
              </a:tr>
              <a:tr h="670866">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演技終了</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タイマー消</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タイマー消</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タイマー消</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タイマー消</a:t>
                      </a:r>
                    </a:p>
                  </a:txBody>
                  <a:tcPr marL="9525" marR="9525" marT="9525" marB="0" anchor="ctr"/>
                </a:tc>
                <a:extLst>
                  <a:ext uri="{0D108BD9-81ED-4DB2-BD59-A6C34878D82A}">
                    <a16:rowId xmlns:a16="http://schemas.microsoft.com/office/drawing/2014/main" val="3488501823"/>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DO STOP</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レビューモード</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01520724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VC STOP REC</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トリミングモード</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601459998"/>
                  </a:ext>
                </a:extLst>
              </a:tr>
            </a:tbl>
          </a:graphicData>
        </a:graphic>
      </p:graphicFrame>
      <p:sp>
        <p:nvSpPr>
          <p:cNvPr id="5" name="タイトル 1">
            <a:extLst>
              <a:ext uri="{FF2B5EF4-FFF2-40B4-BE49-F238E27FC236}">
                <a16:creationId xmlns:a16="http://schemas.microsoft.com/office/drawing/2014/main" id="{245342F9-35F4-F769-D544-AD6034B70B62}"/>
              </a:ext>
            </a:extLst>
          </p:cNvPr>
          <p:cNvSpPr>
            <a:spLocks noGrp="1"/>
          </p:cNvSpPr>
          <p:nvPr>
            <p:ph type="title"/>
          </p:nvPr>
        </p:nvSpPr>
        <p:spPr>
          <a:xfrm>
            <a:off x="3086101" y="304803"/>
            <a:ext cx="8610600" cy="1293028"/>
          </a:xfrm>
        </p:spPr>
        <p:txBody>
          <a:bodyPr/>
          <a:lstStyle/>
          <a:p>
            <a:r>
              <a:rPr kumimoji="1" lang="ja-JP" altLang="en-US" dirty="0"/>
              <a:t>システムの連携の確認</a:t>
            </a:r>
            <a:br>
              <a:rPr kumimoji="1" lang="en-US" altLang="ja-JP" dirty="0"/>
            </a:br>
            <a:r>
              <a:rPr kumimoji="1" lang="ja-JP" altLang="en-US" dirty="0">
                <a:solidFill>
                  <a:schemeClr val="accent1"/>
                </a:solidFill>
              </a:rPr>
              <a:t>～演技中</a:t>
            </a:r>
          </a:p>
        </p:txBody>
      </p:sp>
    </p:spTree>
    <p:extLst>
      <p:ext uri="{BB962C8B-B14F-4D97-AF65-F5344CB8AC3E}">
        <p14:creationId xmlns:p14="http://schemas.microsoft.com/office/powerpoint/2010/main" val="139071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5968"/>
            <a:ext cx="10571998" cy="552013"/>
          </a:xfrm>
        </p:spPr>
        <p:txBody>
          <a:bodyPr>
            <a:normAutofit fontScale="90000"/>
          </a:bodyPr>
          <a:lstStyle/>
          <a:p>
            <a:r>
              <a:rPr kumimoji="1" lang="ja-JP" altLang="en-US" dirty="0"/>
              <a:t>用語説明①</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3364925014"/>
              </p:ext>
            </p:extLst>
          </p:nvPr>
        </p:nvGraphicFramePr>
        <p:xfrm>
          <a:off x="819150" y="1176338"/>
          <a:ext cx="10553700" cy="52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AD38FEAA-98B7-4EBB-A913-4C3E1E1FF29D}"/>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次は用語説明➁</a:t>
            </a:r>
          </a:p>
        </p:txBody>
      </p:sp>
    </p:spTree>
    <p:extLst>
      <p:ext uri="{BB962C8B-B14F-4D97-AF65-F5344CB8AC3E}">
        <p14:creationId xmlns:p14="http://schemas.microsoft.com/office/powerpoint/2010/main" val="3647339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65C2D07-5DB2-937E-B836-9F6A8EBB99F2}"/>
              </a:ext>
            </a:extLst>
          </p:cNvPr>
          <p:cNvGraphicFramePr>
            <a:graphicFrameLocks noGrp="1"/>
          </p:cNvGraphicFramePr>
          <p:nvPr>
            <p:extLst>
              <p:ext uri="{D42A27DB-BD31-4B8C-83A1-F6EECF244321}">
                <p14:modId xmlns:p14="http://schemas.microsoft.com/office/powerpoint/2010/main" val="1488315318"/>
              </p:ext>
            </p:extLst>
          </p:nvPr>
        </p:nvGraphicFramePr>
        <p:xfrm>
          <a:off x="393700" y="1712595"/>
          <a:ext cx="11303001" cy="4326255"/>
        </p:xfrm>
        <a:graphic>
          <a:graphicData uri="http://schemas.openxmlformats.org/drawingml/2006/table">
            <a:tbl>
              <a:tblPr firstRow="1">
                <a:tableStyleId>{5C22544A-7EE6-4342-B048-85BDC9FD1C3A}</a:tableStyleId>
              </a:tblPr>
              <a:tblGrid>
                <a:gridCol w="367279">
                  <a:extLst>
                    <a:ext uri="{9D8B030D-6E8A-4147-A177-3AD203B41FA5}">
                      <a16:colId xmlns:a16="http://schemas.microsoft.com/office/drawing/2014/main" val="1614311014"/>
                    </a:ext>
                  </a:extLst>
                </a:gridCol>
                <a:gridCol w="2754590">
                  <a:extLst>
                    <a:ext uri="{9D8B030D-6E8A-4147-A177-3AD203B41FA5}">
                      <a16:colId xmlns:a16="http://schemas.microsoft.com/office/drawing/2014/main" val="854548688"/>
                    </a:ext>
                  </a:extLst>
                </a:gridCol>
                <a:gridCol w="1809338">
                  <a:extLst>
                    <a:ext uri="{9D8B030D-6E8A-4147-A177-3AD203B41FA5}">
                      <a16:colId xmlns:a16="http://schemas.microsoft.com/office/drawing/2014/main" val="968850928"/>
                    </a:ext>
                  </a:extLst>
                </a:gridCol>
                <a:gridCol w="1214552">
                  <a:extLst>
                    <a:ext uri="{9D8B030D-6E8A-4147-A177-3AD203B41FA5}">
                      <a16:colId xmlns:a16="http://schemas.microsoft.com/office/drawing/2014/main" val="3900431317"/>
                    </a:ext>
                  </a:extLst>
                </a:gridCol>
                <a:gridCol w="1066676">
                  <a:extLst>
                    <a:ext uri="{9D8B030D-6E8A-4147-A177-3AD203B41FA5}">
                      <a16:colId xmlns:a16="http://schemas.microsoft.com/office/drawing/2014/main" val="592929189"/>
                    </a:ext>
                  </a:extLst>
                </a:gridCol>
                <a:gridCol w="1363522">
                  <a:extLst>
                    <a:ext uri="{9D8B030D-6E8A-4147-A177-3AD203B41FA5}">
                      <a16:colId xmlns:a16="http://schemas.microsoft.com/office/drawing/2014/main" val="3536215292"/>
                    </a:ext>
                  </a:extLst>
                </a:gridCol>
                <a:gridCol w="1363522">
                  <a:extLst>
                    <a:ext uri="{9D8B030D-6E8A-4147-A177-3AD203B41FA5}">
                      <a16:colId xmlns:a16="http://schemas.microsoft.com/office/drawing/2014/main" val="1919646068"/>
                    </a:ext>
                  </a:extLst>
                </a:gridCol>
                <a:gridCol w="1363522">
                  <a:extLst>
                    <a:ext uri="{9D8B030D-6E8A-4147-A177-3AD203B41FA5}">
                      <a16:colId xmlns:a16="http://schemas.microsoft.com/office/drawing/2014/main" val="3875684532"/>
                    </a:ext>
                  </a:extLst>
                </a:gridCol>
              </a:tblGrid>
              <a:tr h="4633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タイミング</a:t>
                      </a:r>
                      <a:endParaRPr lang="en-US" altLang="ja-JP" sz="1400" u="none" strike="noStrike" dirty="0">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dirty="0">
                          <a:effectLst/>
                          <a:latin typeface="メイリオ" panose="020B0604030504040204" pitchFamily="50" charset="-128"/>
                          <a:ea typeface="メイリオ" panose="020B0604030504040204" pitchFamily="50" charset="-128"/>
                        </a:rPr>
                        <a:t>RS</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DO</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VC</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JCIS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dirty="0">
                          <a:effectLst/>
                          <a:latin typeface="メイリオ" panose="020B0604030504040204" pitchFamily="50" charset="-128"/>
                          <a:ea typeface="メイリオ" panose="020B0604030504040204" pitchFamily="50" charset="-128"/>
                        </a:rPr>
                        <a:t>SPG</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87778213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DO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ビデオ再生</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VC</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と同じ</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DO</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と同じ</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384800535"/>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DO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要素変更</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要素</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050" b="0" i="0" u="none" strike="noStrike" dirty="0">
                          <a:solidFill>
                            <a:schemeClr val="accent1"/>
                          </a:solidFill>
                          <a:effectLst/>
                          <a:latin typeface="メイリオ" panose="020B0604030504040204" pitchFamily="50" charset="-128"/>
                          <a:ea typeface="メイリオ" panose="020B0604030504040204" pitchFamily="50" charset="-128"/>
                        </a:rPr>
                        <a:t>クラス設定のチェックも</a:t>
                      </a:r>
                      <a:br>
                        <a:rPr lang="en-US" altLang="ja-JP" sz="1000" b="0" i="0" u="none" strike="noStrike" dirty="0">
                          <a:solidFill>
                            <a:schemeClr val="accent1"/>
                          </a:solidFill>
                          <a:effectLst/>
                          <a:latin typeface="メイリオ" panose="020B0604030504040204" pitchFamily="50" charset="-128"/>
                          <a:ea typeface="メイリオ" panose="020B0604030504040204" pitchFamily="50" charset="-128"/>
                        </a:rPr>
                      </a:br>
                      <a:r>
                        <a:rPr lang="ja-JP" altLang="en-US" sz="1050" b="0" i="0" u="none" strike="noStrike" dirty="0">
                          <a:solidFill>
                            <a:schemeClr val="accent1"/>
                          </a:solidFill>
                          <a:effectLst/>
                          <a:latin typeface="メイリオ" panose="020B0604030504040204" pitchFamily="50" charset="-128"/>
                          <a:ea typeface="メイリオ" panose="020B0604030504040204" pitchFamily="50" charset="-128"/>
                        </a:rPr>
                        <a:t>できる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要素</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71824394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行挿入</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ずれる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ビデオは</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ズレない</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ずれる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ずれる</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145535693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行削除</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ずれる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ビデオは</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ズレない</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ずれる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ずれる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425029187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VC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ビデオトリミング</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VC</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と同じ</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DO</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と同じ</a:t>
                      </a:r>
                    </a:p>
                  </a:txBody>
                  <a:tcPr marL="9525" marR="9525" marT="9525" marB="0" anchor="ct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45016201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VC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ビデオ挿入</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VC</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と同じ</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4062623647"/>
                  </a:ext>
                </a:extLst>
              </a:tr>
              <a:tr h="540202">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VC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ビデオ削除</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VC</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と同じ</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488501823"/>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JS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入力　</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GOE</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PCS</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、減点</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JS</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反映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入力</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015207241"/>
                  </a:ext>
                </a:extLst>
              </a:tr>
            </a:tbl>
          </a:graphicData>
        </a:graphic>
      </p:graphicFrame>
      <p:sp>
        <p:nvSpPr>
          <p:cNvPr id="5" name="タイトル 1">
            <a:extLst>
              <a:ext uri="{FF2B5EF4-FFF2-40B4-BE49-F238E27FC236}">
                <a16:creationId xmlns:a16="http://schemas.microsoft.com/office/drawing/2014/main" id="{245342F9-35F4-F769-D544-AD6034B70B62}"/>
              </a:ext>
            </a:extLst>
          </p:cNvPr>
          <p:cNvSpPr>
            <a:spLocks noGrp="1"/>
          </p:cNvSpPr>
          <p:nvPr>
            <p:ph type="title"/>
          </p:nvPr>
        </p:nvSpPr>
        <p:spPr>
          <a:xfrm>
            <a:off x="3086101" y="304803"/>
            <a:ext cx="8610600" cy="1293028"/>
          </a:xfrm>
        </p:spPr>
        <p:txBody>
          <a:bodyPr/>
          <a:lstStyle/>
          <a:p>
            <a:r>
              <a:rPr kumimoji="1" lang="ja-JP" altLang="en-US" dirty="0"/>
              <a:t>システムの連携の確認</a:t>
            </a:r>
            <a:br>
              <a:rPr kumimoji="1" lang="en-US" altLang="ja-JP" dirty="0"/>
            </a:br>
            <a:r>
              <a:rPr kumimoji="1" lang="ja-JP" altLang="en-US" dirty="0">
                <a:solidFill>
                  <a:schemeClr val="accent1"/>
                </a:solidFill>
              </a:rPr>
              <a:t>～ジャッジングタイム</a:t>
            </a:r>
          </a:p>
        </p:txBody>
      </p:sp>
    </p:spTree>
    <p:extLst>
      <p:ext uri="{BB962C8B-B14F-4D97-AF65-F5344CB8AC3E}">
        <p14:creationId xmlns:p14="http://schemas.microsoft.com/office/powerpoint/2010/main" val="1868904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65C2D07-5DB2-937E-B836-9F6A8EBB99F2}"/>
              </a:ext>
            </a:extLst>
          </p:cNvPr>
          <p:cNvGraphicFramePr>
            <a:graphicFrameLocks noGrp="1"/>
          </p:cNvGraphicFramePr>
          <p:nvPr>
            <p:extLst>
              <p:ext uri="{D42A27DB-BD31-4B8C-83A1-F6EECF244321}">
                <p14:modId xmlns:p14="http://schemas.microsoft.com/office/powerpoint/2010/main" val="4163284722"/>
              </p:ext>
            </p:extLst>
          </p:nvPr>
        </p:nvGraphicFramePr>
        <p:xfrm>
          <a:off x="393700" y="1712595"/>
          <a:ext cx="11303001" cy="4709938"/>
        </p:xfrm>
        <a:graphic>
          <a:graphicData uri="http://schemas.openxmlformats.org/drawingml/2006/table">
            <a:tbl>
              <a:tblPr firstRow="1">
                <a:tableStyleId>{5C22544A-7EE6-4342-B048-85BDC9FD1C3A}</a:tableStyleId>
              </a:tblPr>
              <a:tblGrid>
                <a:gridCol w="367279">
                  <a:extLst>
                    <a:ext uri="{9D8B030D-6E8A-4147-A177-3AD203B41FA5}">
                      <a16:colId xmlns:a16="http://schemas.microsoft.com/office/drawing/2014/main" val="1614311014"/>
                    </a:ext>
                  </a:extLst>
                </a:gridCol>
                <a:gridCol w="2754590">
                  <a:extLst>
                    <a:ext uri="{9D8B030D-6E8A-4147-A177-3AD203B41FA5}">
                      <a16:colId xmlns:a16="http://schemas.microsoft.com/office/drawing/2014/main" val="854548688"/>
                    </a:ext>
                  </a:extLst>
                </a:gridCol>
                <a:gridCol w="1809338">
                  <a:extLst>
                    <a:ext uri="{9D8B030D-6E8A-4147-A177-3AD203B41FA5}">
                      <a16:colId xmlns:a16="http://schemas.microsoft.com/office/drawing/2014/main" val="968850928"/>
                    </a:ext>
                  </a:extLst>
                </a:gridCol>
                <a:gridCol w="1214552">
                  <a:extLst>
                    <a:ext uri="{9D8B030D-6E8A-4147-A177-3AD203B41FA5}">
                      <a16:colId xmlns:a16="http://schemas.microsoft.com/office/drawing/2014/main" val="3900431317"/>
                    </a:ext>
                  </a:extLst>
                </a:gridCol>
                <a:gridCol w="1066676">
                  <a:extLst>
                    <a:ext uri="{9D8B030D-6E8A-4147-A177-3AD203B41FA5}">
                      <a16:colId xmlns:a16="http://schemas.microsoft.com/office/drawing/2014/main" val="592929189"/>
                    </a:ext>
                  </a:extLst>
                </a:gridCol>
                <a:gridCol w="1363522">
                  <a:extLst>
                    <a:ext uri="{9D8B030D-6E8A-4147-A177-3AD203B41FA5}">
                      <a16:colId xmlns:a16="http://schemas.microsoft.com/office/drawing/2014/main" val="3536215292"/>
                    </a:ext>
                  </a:extLst>
                </a:gridCol>
                <a:gridCol w="1363522">
                  <a:extLst>
                    <a:ext uri="{9D8B030D-6E8A-4147-A177-3AD203B41FA5}">
                      <a16:colId xmlns:a16="http://schemas.microsoft.com/office/drawing/2014/main" val="1919646068"/>
                    </a:ext>
                  </a:extLst>
                </a:gridCol>
                <a:gridCol w="1363522">
                  <a:extLst>
                    <a:ext uri="{9D8B030D-6E8A-4147-A177-3AD203B41FA5}">
                      <a16:colId xmlns:a16="http://schemas.microsoft.com/office/drawing/2014/main" val="3875684532"/>
                    </a:ext>
                  </a:extLst>
                </a:gridCol>
              </a:tblGrid>
              <a:tr h="4633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タイミング</a:t>
                      </a:r>
                      <a:endParaRPr lang="en-US" altLang="ja-JP" sz="1400" u="none" strike="noStrike" dirty="0">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dirty="0">
                          <a:effectLst/>
                          <a:latin typeface="メイリオ" panose="020B0604030504040204" pitchFamily="50" charset="-128"/>
                          <a:ea typeface="メイリオ" panose="020B0604030504040204" pitchFamily="50" charset="-128"/>
                        </a:rPr>
                        <a:t>RS</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DO</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VC</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a:effectLst/>
                          <a:latin typeface="メイリオ" panose="020B0604030504040204" pitchFamily="50" charset="-128"/>
                          <a:ea typeface="メイリオ" panose="020B0604030504040204" pitchFamily="50" charset="-128"/>
                        </a:rPr>
                        <a:t>JCIS</a:t>
                      </a:r>
                      <a:endParaRPr 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sz="1400" u="none" strike="noStrike" dirty="0">
                          <a:effectLst/>
                          <a:latin typeface="メイリオ" panose="020B0604030504040204" pitchFamily="50" charset="-128"/>
                          <a:ea typeface="メイリオ" panose="020B0604030504040204" pitchFamily="50" charset="-128"/>
                        </a:rPr>
                        <a:t>SPG</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877782131"/>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JS SEND</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JS</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反映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入力</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JS</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反映</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384800535"/>
                  </a:ext>
                </a:extLst>
              </a:tr>
              <a:tr h="4633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JS SEND</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とりけし</a:t>
                      </a:r>
                    </a:p>
                  </a:txBody>
                  <a:tcPr marL="9525" marR="9525" marT="9525" marB="0" anchor="ctr"/>
                </a:tc>
                <a:tc>
                  <a:txBody>
                    <a:bodyPr/>
                    <a:lstStyle/>
                    <a:p>
                      <a:pPr algn="ctr"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JS</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反映</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入力</a:t>
                      </a:r>
                    </a:p>
                  </a:txBody>
                  <a:tcPr marL="9525" marR="9525" marT="9525" marB="0" anchor="ctr"/>
                </a:tc>
                <a:tc>
                  <a:txBody>
                    <a:bodyPr/>
                    <a:lstStyle/>
                    <a:p>
                      <a:pPr algn="ctr"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JS</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反映</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71824394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a:solidFill>
                            <a:srgbClr val="000000"/>
                          </a:solidFill>
                          <a:effectLst/>
                          <a:latin typeface="メイリオ" panose="020B0604030504040204" pitchFamily="50" charset="-128"/>
                          <a:ea typeface="メイリオ" panose="020B0604030504040204" pitchFamily="50" charset="-128"/>
                        </a:rPr>
                        <a:t>JS HELP</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インジケータ</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インジケータ</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入力</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インジケータ</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1455356939"/>
                  </a:ext>
                </a:extLst>
              </a:tr>
              <a:tr h="4633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DO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オーソライズ</a:t>
                      </a:r>
                    </a:p>
                  </a:txBody>
                  <a:tcPr marL="9525" marR="9525" marT="9525" marB="0" anchor="ct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TO</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インジケータ青</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入力不可に</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ミドリ帯</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前選手の結果消える</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4250291871"/>
                  </a:ext>
                </a:extLst>
              </a:tr>
              <a:tr h="463304">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RS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ジャッジロック</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入力不可・赤帯</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3450162019"/>
                  </a:ext>
                </a:extLst>
              </a:tr>
              <a:tr h="463304">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RS Calc</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計算</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得点表示</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4062623647"/>
                  </a:ext>
                </a:extLst>
              </a:tr>
              <a:tr h="540202">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RS SCORE</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得点表示</a:t>
                      </a:r>
                    </a:p>
                  </a:txBody>
                  <a:tcPr marL="9525" marR="9525" marT="9525" marB="0" anchor="ctr"/>
                </a:tc>
                <a:extLst>
                  <a:ext uri="{0D108BD9-81ED-4DB2-BD59-A6C34878D82A}">
                    <a16:rowId xmlns:a16="http://schemas.microsoft.com/office/drawing/2014/main" val="3488501823"/>
                  </a:ext>
                </a:extLst>
              </a:tr>
              <a:tr h="4633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sz="1400" b="0" i="0" u="none" strike="noStrike" dirty="0">
                          <a:solidFill>
                            <a:srgbClr val="000000"/>
                          </a:solidFill>
                          <a:effectLst/>
                          <a:latin typeface="メイリオ" panose="020B0604030504040204" pitchFamily="50" charset="-128"/>
                          <a:ea typeface="メイリオ" panose="020B0604030504040204" pitchFamily="50" charset="-128"/>
                        </a:rPr>
                        <a:t>RS RANK</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得点表示</a:t>
                      </a:r>
                    </a:p>
                  </a:txBody>
                  <a:tcPr marL="9525" marR="9525" marT="9525" marB="0" anchor="ctr"/>
                </a:tc>
                <a:extLst>
                  <a:ext uri="{0D108BD9-81ED-4DB2-BD59-A6C34878D82A}">
                    <a16:rowId xmlns:a16="http://schemas.microsoft.com/office/drawing/2014/main" val="3015207241"/>
                  </a:ext>
                </a:extLst>
              </a:tr>
              <a:tr h="463304">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RS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リセット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次へ</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次の選手へ</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リセット</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リセット</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リセット</a:t>
                      </a:r>
                    </a:p>
                  </a:txBody>
                  <a:tcPr marL="9525" marR="9525" marT="9525" marB="0" anchor="ct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リセット</a:t>
                      </a:r>
                    </a:p>
                  </a:txBody>
                  <a:tcPr marL="9525" marR="9525" marT="9525" marB="0" anchor="ct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リセット</a:t>
                      </a:r>
                    </a:p>
                  </a:txBody>
                  <a:tcPr marL="9525" marR="9525" marT="9525" marB="0" anchor="ctr"/>
                </a:tc>
                <a:extLst>
                  <a:ext uri="{0D108BD9-81ED-4DB2-BD59-A6C34878D82A}">
                    <a16:rowId xmlns:a16="http://schemas.microsoft.com/office/drawing/2014/main" val="1571736470"/>
                  </a:ext>
                </a:extLst>
              </a:tr>
            </a:tbl>
          </a:graphicData>
        </a:graphic>
      </p:graphicFrame>
      <p:sp>
        <p:nvSpPr>
          <p:cNvPr id="5" name="タイトル 1">
            <a:extLst>
              <a:ext uri="{FF2B5EF4-FFF2-40B4-BE49-F238E27FC236}">
                <a16:creationId xmlns:a16="http://schemas.microsoft.com/office/drawing/2014/main" id="{245342F9-35F4-F769-D544-AD6034B70B62}"/>
              </a:ext>
            </a:extLst>
          </p:cNvPr>
          <p:cNvSpPr>
            <a:spLocks noGrp="1"/>
          </p:cNvSpPr>
          <p:nvPr>
            <p:ph type="title"/>
          </p:nvPr>
        </p:nvSpPr>
        <p:spPr>
          <a:xfrm>
            <a:off x="3086101" y="304803"/>
            <a:ext cx="8610600" cy="1293028"/>
          </a:xfrm>
        </p:spPr>
        <p:txBody>
          <a:bodyPr/>
          <a:lstStyle/>
          <a:p>
            <a:r>
              <a:rPr kumimoji="1" lang="ja-JP" altLang="en-US" dirty="0"/>
              <a:t>システムの連携の確認</a:t>
            </a:r>
            <a:br>
              <a:rPr kumimoji="1" lang="en-US" altLang="ja-JP" dirty="0"/>
            </a:br>
            <a:r>
              <a:rPr kumimoji="1" lang="ja-JP" altLang="en-US" dirty="0">
                <a:solidFill>
                  <a:schemeClr val="accent1"/>
                </a:solidFill>
              </a:rPr>
              <a:t>～得点表示まで</a:t>
            </a:r>
          </a:p>
        </p:txBody>
      </p:sp>
      <p:sp>
        <p:nvSpPr>
          <p:cNvPr id="3" name="テキスト ボックス 2">
            <a:extLst>
              <a:ext uri="{FF2B5EF4-FFF2-40B4-BE49-F238E27FC236}">
                <a16:creationId xmlns:a16="http://schemas.microsoft.com/office/drawing/2014/main" id="{E200B9D2-A479-CE19-378D-56DF2DBB4F3C}"/>
              </a:ext>
            </a:extLst>
          </p:cNvPr>
          <p:cNvSpPr txBox="1"/>
          <p:nvPr/>
        </p:nvSpPr>
        <p:spPr>
          <a:xfrm>
            <a:off x="393700" y="6447975"/>
            <a:ext cx="5747086" cy="276999"/>
          </a:xfrm>
          <a:prstGeom prst="rect">
            <a:avLst/>
          </a:prstGeom>
          <a:noFill/>
        </p:spPr>
        <p:txBody>
          <a:bodyPr wrap="none" rtlCol="0">
            <a:spAutoFit/>
          </a:bodyPr>
          <a:lstStyle/>
          <a:p>
            <a:r>
              <a:rPr kumimoji="1" lang="en-US" altLang="ja-JP" sz="1200" b="1" dirty="0">
                <a:solidFill>
                  <a:schemeClr val="accent1"/>
                </a:solidFill>
              </a:rPr>
              <a:t>※</a:t>
            </a:r>
            <a:r>
              <a:rPr kumimoji="1" lang="ja-JP" altLang="en-US" sz="1200" b="1" dirty="0">
                <a:solidFill>
                  <a:schemeClr val="accent1"/>
                </a:solidFill>
              </a:rPr>
              <a:t>　テストのログシートで上下カットの確認をすると、オフィシャル設定の確認もできる！</a:t>
            </a:r>
          </a:p>
        </p:txBody>
      </p:sp>
    </p:spTree>
    <p:extLst>
      <p:ext uri="{BB962C8B-B14F-4D97-AF65-F5344CB8AC3E}">
        <p14:creationId xmlns:p14="http://schemas.microsoft.com/office/powerpoint/2010/main" val="425164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54161-C824-44E7-B75D-4BCE532D9E63}"/>
              </a:ext>
            </a:extLst>
          </p:cNvPr>
          <p:cNvSpPr>
            <a:spLocks noGrp="1"/>
          </p:cNvSpPr>
          <p:nvPr>
            <p:ph type="title"/>
          </p:nvPr>
        </p:nvSpPr>
        <p:spPr>
          <a:xfrm>
            <a:off x="913775" y="618517"/>
            <a:ext cx="10364451" cy="1054419"/>
          </a:xfrm>
        </p:spPr>
        <p:txBody>
          <a:bodyPr/>
          <a:lstStyle/>
          <a:p>
            <a:r>
              <a:rPr kumimoji="1" lang="ja-JP" altLang="en-US" dirty="0"/>
              <a:t>オンライン講習</a:t>
            </a:r>
          </a:p>
        </p:txBody>
      </p:sp>
      <p:sp>
        <p:nvSpPr>
          <p:cNvPr id="3" name="コンテンツ プレースホルダー 2">
            <a:extLst>
              <a:ext uri="{FF2B5EF4-FFF2-40B4-BE49-F238E27FC236}">
                <a16:creationId xmlns:a16="http://schemas.microsoft.com/office/drawing/2014/main" id="{0F2A2121-F200-470C-A047-6B3D1EC22F68}"/>
              </a:ext>
            </a:extLst>
          </p:cNvPr>
          <p:cNvSpPr>
            <a:spLocks noGrp="1"/>
          </p:cNvSpPr>
          <p:nvPr>
            <p:ph sz="quarter" idx="13"/>
          </p:nvPr>
        </p:nvSpPr>
        <p:spPr/>
        <p:txBody>
          <a:bodyPr>
            <a:normAutofit/>
          </a:bodyPr>
          <a:lstStyle/>
          <a:p>
            <a:pPr marL="0" indent="0">
              <a:buNone/>
            </a:pPr>
            <a:r>
              <a:rPr kumimoji="1" lang="ja-JP" altLang="en-US" sz="2800" dirty="0"/>
              <a:t>お疲れ様でした。これ以降</a:t>
            </a:r>
            <a:r>
              <a:rPr lang="ja-JP" altLang="en-US" sz="2800" dirty="0"/>
              <a:t>質疑応答に入ります。</a:t>
            </a:r>
            <a:endParaRPr kumimoji="1" lang="ja-JP" altLang="en-US" sz="2800" dirty="0"/>
          </a:p>
        </p:txBody>
      </p:sp>
      <p:sp>
        <p:nvSpPr>
          <p:cNvPr id="4" name="タイトル 1">
            <a:extLst>
              <a:ext uri="{FF2B5EF4-FFF2-40B4-BE49-F238E27FC236}">
                <a16:creationId xmlns:a16="http://schemas.microsoft.com/office/drawing/2014/main" id="{F910E2E1-F6CE-43AD-8716-56C97932DFDF}"/>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最終画面</a:t>
            </a:r>
          </a:p>
        </p:txBody>
      </p:sp>
    </p:spTree>
    <p:extLst>
      <p:ext uri="{BB962C8B-B14F-4D97-AF65-F5344CB8AC3E}">
        <p14:creationId xmlns:p14="http://schemas.microsoft.com/office/powerpoint/2010/main" val="6281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kumimoji="1" lang="ja-JP" altLang="en-US" dirty="0"/>
              <a:t>用語説明➁</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1406156577"/>
              </p:ext>
            </p:extLst>
          </p:nvPr>
        </p:nvGraphicFramePr>
        <p:xfrm>
          <a:off x="819150" y="1176338"/>
          <a:ext cx="105537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5F58C2A8-E714-4051-92D1-DDA40074C74A}"/>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次は関連サイト相関図</a:t>
            </a:r>
          </a:p>
        </p:txBody>
      </p:sp>
    </p:spTree>
    <p:extLst>
      <p:ext uri="{BB962C8B-B14F-4D97-AF65-F5344CB8AC3E}">
        <p14:creationId xmlns:p14="http://schemas.microsoft.com/office/powerpoint/2010/main" val="26607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56308"/>
            <a:ext cx="10571998" cy="552013"/>
          </a:xfrm>
        </p:spPr>
        <p:txBody>
          <a:bodyPr>
            <a:normAutofit fontScale="90000"/>
          </a:bodyPr>
          <a:lstStyle/>
          <a:p>
            <a:r>
              <a:rPr kumimoji="1" lang="ja-JP" altLang="en-US" dirty="0"/>
              <a:t>関連サイト相関図</a:t>
            </a:r>
          </a:p>
        </p:txBody>
      </p:sp>
      <p:sp>
        <p:nvSpPr>
          <p:cNvPr id="5" name="タイトル 1">
            <a:extLst>
              <a:ext uri="{FF2B5EF4-FFF2-40B4-BE49-F238E27FC236}">
                <a16:creationId xmlns:a16="http://schemas.microsoft.com/office/drawing/2014/main" id="{67BFA878-1E30-479E-8F79-8A8018BDA41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次は関連サイト解説①</a:t>
            </a:r>
          </a:p>
        </p:txBody>
      </p:sp>
      <p:sp>
        <p:nvSpPr>
          <p:cNvPr id="8" name="楕円 7">
            <a:extLst>
              <a:ext uri="{FF2B5EF4-FFF2-40B4-BE49-F238E27FC236}">
                <a16:creationId xmlns:a16="http://schemas.microsoft.com/office/drawing/2014/main" id="{0975783B-1B2D-F2CC-946F-7034F9EE2C98}"/>
              </a:ext>
            </a:extLst>
          </p:cNvPr>
          <p:cNvSpPr/>
          <p:nvPr/>
        </p:nvSpPr>
        <p:spPr>
          <a:xfrm>
            <a:off x="4778582" y="1370228"/>
            <a:ext cx="2456453" cy="287942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solidFill>
              </a:rPr>
              <a:t>JSF</a:t>
            </a:r>
          </a:p>
          <a:p>
            <a:pPr algn="ctr"/>
            <a:r>
              <a:rPr kumimoji="1" lang="ja-JP" altLang="en-US" sz="2400" dirty="0">
                <a:solidFill>
                  <a:schemeClr val="tx1"/>
                </a:solidFill>
              </a:rPr>
              <a:t>マイページ</a:t>
            </a:r>
          </a:p>
        </p:txBody>
      </p:sp>
      <p:sp>
        <p:nvSpPr>
          <p:cNvPr id="9" name="楕円 8">
            <a:extLst>
              <a:ext uri="{FF2B5EF4-FFF2-40B4-BE49-F238E27FC236}">
                <a16:creationId xmlns:a16="http://schemas.microsoft.com/office/drawing/2014/main" id="{AD2CB789-92FB-D682-2316-F4E2D67C76DC}"/>
              </a:ext>
            </a:extLst>
          </p:cNvPr>
          <p:cNvSpPr/>
          <p:nvPr/>
        </p:nvSpPr>
        <p:spPr>
          <a:xfrm>
            <a:off x="653562" y="1562657"/>
            <a:ext cx="3261946" cy="1424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役職管理サイト</a:t>
            </a:r>
          </a:p>
        </p:txBody>
      </p:sp>
      <p:sp>
        <p:nvSpPr>
          <p:cNvPr id="10" name="楕円 9">
            <a:extLst>
              <a:ext uri="{FF2B5EF4-FFF2-40B4-BE49-F238E27FC236}">
                <a16:creationId xmlns:a16="http://schemas.microsoft.com/office/drawing/2014/main" id="{0F2997D2-A410-90E3-476F-24C58571525E}"/>
              </a:ext>
            </a:extLst>
          </p:cNvPr>
          <p:cNvSpPr/>
          <p:nvPr/>
        </p:nvSpPr>
        <p:spPr>
          <a:xfrm>
            <a:off x="653562" y="3158813"/>
            <a:ext cx="3261946" cy="1424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競技会参加</a:t>
            </a:r>
            <a:endParaRPr kumimoji="1" lang="en-US" altLang="ja-JP" sz="2400" dirty="0"/>
          </a:p>
          <a:p>
            <a:pPr algn="ctr"/>
            <a:r>
              <a:rPr kumimoji="1" lang="ja-JP" altLang="en-US" sz="2400" dirty="0"/>
              <a:t>申込サイト</a:t>
            </a:r>
          </a:p>
        </p:txBody>
      </p:sp>
      <p:sp>
        <p:nvSpPr>
          <p:cNvPr id="11" name="楕円 10">
            <a:extLst>
              <a:ext uri="{FF2B5EF4-FFF2-40B4-BE49-F238E27FC236}">
                <a16:creationId xmlns:a16="http://schemas.microsoft.com/office/drawing/2014/main" id="{781871DD-3BA6-648B-19B9-5850B12FDE7A}"/>
              </a:ext>
            </a:extLst>
          </p:cNvPr>
          <p:cNvSpPr/>
          <p:nvPr/>
        </p:nvSpPr>
        <p:spPr>
          <a:xfrm>
            <a:off x="653562" y="4754969"/>
            <a:ext cx="3261946" cy="1424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地方大会情報</a:t>
            </a:r>
            <a:endParaRPr kumimoji="1" lang="en-US" altLang="ja-JP" sz="2400" dirty="0"/>
          </a:p>
          <a:p>
            <a:pPr algn="ctr"/>
            <a:r>
              <a:rPr kumimoji="1" lang="ja-JP" altLang="en-US" sz="2400" dirty="0"/>
              <a:t>掲載サイト</a:t>
            </a:r>
          </a:p>
        </p:txBody>
      </p:sp>
      <p:sp>
        <p:nvSpPr>
          <p:cNvPr id="12" name="楕円 11">
            <a:extLst>
              <a:ext uri="{FF2B5EF4-FFF2-40B4-BE49-F238E27FC236}">
                <a16:creationId xmlns:a16="http://schemas.microsoft.com/office/drawing/2014/main" id="{481B5060-8D73-CF59-46FA-1EA41DF37E13}"/>
              </a:ext>
            </a:extLst>
          </p:cNvPr>
          <p:cNvSpPr/>
          <p:nvPr/>
        </p:nvSpPr>
        <p:spPr>
          <a:xfrm>
            <a:off x="8120052" y="1562657"/>
            <a:ext cx="3261946" cy="1424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dirty="0"/>
              <a:t>地方大会活動</a:t>
            </a:r>
            <a:endParaRPr kumimoji="1" lang="en-US" altLang="ja-JP" sz="2400" dirty="0"/>
          </a:p>
          <a:p>
            <a:pPr lvl="0" algn="ctr"/>
            <a:r>
              <a:rPr kumimoji="1" lang="ja-JP" altLang="en-US" sz="2400" dirty="0"/>
              <a:t>履歴登録サイト</a:t>
            </a:r>
          </a:p>
        </p:txBody>
      </p:sp>
      <p:sp>
        <p:nvSpPr>
          <p:cNvPr id="13" name="楕円 12">
            <a:extLst>
              <a:ext uri="{FF2B5EF4-FFF2-40B4-BE49-F238E27FC236}">
                <a16:creationId xmlns:a16="http://schemas.microsoft.com/office/drawing/2014/main" id="{1BA168E7-92CB-93F9-7129-95158F7F4551}"/>
              </a:ext>
            </a:extLst>
          </p:cNvPr>
          <p:cNvSpPr/>
          <p:nvPr/>
        </p:nvSpPr>
        <p:spPr>
          <a:xfrm>
            <a:off x="8120052" y="3158813"/>
            <a:ext cx="3261946" cy="1424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sz="2400" dirty="0"/>
              <a:t>R,TC,TS</a:t>
            </a:r>
            <a:r>
              <a:rPr kumimoji="1" lang="ja-JP" altLang="en-US" sz="2400" dirty="0"/>
              <a:t>レポート</a:t>
            </a:r>
            <a:endParaRPr kumimoji="1" lang="en-US" altLang="ja-JP" sz="2400" dirty="0"/>
          </a:p>
          <a:p>
            <a:pPr lvl="0" algn="ctr"/>
            <a:r>
              <a:rPr kumimoji="1" lang="ja-JP" altLang="en-US" sz="2400" dirty="0"/>
              <a:t>記入サイト</a:t>
            </a:r>
          </a:p>
        </p:txBody>
      </p:sp>
      <p:sp>
        <p:nvSpPr>
          <p:cNvPr id="14" name="四角形: 角を丸くする 13">
            <a:extLst>
              <a:ext uri="{FF2B5EF4-FFF2-40B4-BE49-F238E27FC236}">
                <a16:creationId xmlns:a16="http://schemas.microsoft.com/office/drawing/2014/main" id="{B3D993AC-0FB7-5A0B-B2B3-735708734AFA}"/>
              </a:ext>
            </a:extLst>
          </p:cNvPr>
          <p:cNvSpPr/>
          <p:nvPr/>
        </p:nvSpPr>
        <p:spPr>
          <a:xfrm>
            <a:off x="5137637" y="5206958"/>
            <a:ext cx="1916723" cy="1090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リザルトシステム</a:t>
            </a:r>
          </a:p>
        </p:txBody>
      </p:sp>
      <p:sp>
        <p:nvSpPr>
          <p:cNvPr id="15" name="矢印: 上下 14">
            <a:extLst>
              <a:ext uri="{FF2B5EF4-FFF2-40B4-BE49-F238E27FC236}">
                <a16:creationId xmlns:a16="http://schemas.microsoft.com/office/drawing/2014/main" id="{5039A6E3-8525-6839-3772-0A6D2F5228AD}"/>
              </a:ext>
            </a:extLst>
          </p:cNvPr>
          <p:cNvSpPr/>
          <p:nvPr/>
        </p:nvSpPr>
        <p:spPr>
          <a:xfrm>
            <a:off x="5863001" y="4312627"/>
            <a:ext cx="465993" cy="819596"/>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下 15">
            <a:extLst>
              <a:ext uri="{FF2B5EF4-FFF2-40B4-BE49-F238E27FC236}">
                <a16:creationId xmlns:a16="http://schemas.microsoft.com/office/drawing/2014/main" id="{D0FF6CFA-89EF-D9EF-21AF-C42FDD16D296}"/>
              </a:ext>
            </a:extLst>
          </p:cNvPr>
          <p:cNvSpPr/>
          <p:nvPr/>
        </p:nvSpPr>
        <p:spPr>
          <a:xfrm rot="5967360">
            <a:off x="4125019" y="1990389"/>
            <a:ext cx="465993" cy="819596"/>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上下 16">
            <a:extLst>
              <a:ext uri="{FF2B5EF4-FFF2-40B4-BE49-F238E27FC236}">
                <a16:creationId xmlns:a16="http://schemas.microsoft.com/office/drawing/2014/main" id="{F36359F0-2367-DD53-B8CF-0C3809B6190D}"/>
              </a:ext>
            </a:extLst>
          </p:cNvPr>
          <p:cNvSpPr/>
          <p:nvPr/>
        </p:nvSpPr>
        <p:spPr>
          <a:xfrm rot="4339134">
            <a:off x="4137516" y="3063356"/>
            <a:ext cx="465993" cy="868859"/>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上下 17">
            <a:extLst>
              <a:ext uri="{FF2B5EF4-FFF2-40B4-BE49-F238E27FC236}">
                <a16:creationId xmlns:a16="http://schemas.microsoft.com/office/drawing/2014/main" id="{E96E9B8B-E7F9-F5A5-65C9-0DE8731A991D}"/>
              </a:ext>
            </a:extLst>
          </p:cNvPr>
          <p:cNvSpPr/>
          <p:nvPr/>
        </p:nvSpPr>
        <p:spPr>
          <a:xfrm rot="3251881">
            <a:off x="4269550" y="3629747"/>
            <a:ext cx="465993" cy="1774491"/>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上下 18">
            <a:extLst>
              <a:ext uri="{FF2B5EF4-FFF2-40B4-BE49-F238E27FC236}">
                <a16:creationId xmlns:a16="http://schemas.microsoft.com/office/drawing/2014/main" id="{33B2C94B-077F-5AEA-C862-E4169167B721}"/>
              </a:ext>
            </a:extLst>
          </p:cNvPr>
          <p:cNvSpPr/>
          <p:nvPr/>
        </p:nvSpPr>
        <p:spPr>
          <a:xfrm rot="4773041">
            <a:off x="7432593" y="1990389"/>
            <a:ext cx="465993" cy="819596"/>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上下 19">
            <a:extLst>
              <a:ext uri="{FF2B5EF4-FFF2-40B4-BE49-F238E27FC236}">
                <a16:creationId xmlns:a16="http://schemas.microsoft.com/office/drawing/2014/main" id="{F615F03D-2C93-87DB-2698-D98503EAFD86}"/>
              </a:ext>
            </a:extLst>
          </p:cNvPr>
          <p:cNvSpPr/>
          <p:nvPr/>
        </p:nvSpPr>
        <p:spPr>
          <a:xfrm rot="6569519">
            <a:off x="7366209" y="3219658"/>
            <a:ext cx="465993" cy="920555"/>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8F5275F-DA0F-5778-207E-B7C3DAE804C4}"/>
              </a:ext>
            </a:extLst>
          </p:cNvPr>
          <p:cNvSpPr txBox="1"/>
          <p:nvPr/>
        </p:nvSpPr>
        <p:spPr>
          <a:xfrm>
            <a:off x="7420548" y="4779728"/>
            <a:ext cx="4352192" cy="1200329"/>
          </a:xfrm>
          <a:prstGeom prst="rect">
            <a:avLst/>
          </a:prstGeom>
          <a:noFill/>
        </p:spPr>
        <p:txBody>
          <a:bodyPr wrap="square" rtlCol="0">
            <a:spAutoFit/>
          </a:bodyPr>
          <a:lstStyle/>
          <a:p>
            <a:r>
              <a:rPr kumimoji="1" lang="ja-JP" altLang="en-US" dirty="0"/>
              <a:t>実際にはＲＳで利用するデータ、ＲＳで生成されたデータはＪＳＦマイページを介してさまざまな管理に利用されていることをイメージしてください。</a:t>
            </a:r>
          </a:p>
        </p:txBody>
      </p:sp>
    </p:spTree>
    <p:extLst>
      <p:ext uri="{BB962C8B-B14F-4D97-AF65-F5344CB8AC3E}">
        <p14:creationId xmlns:p14="http://schemas.microsoft.com/office/powerpoint/2010/main" val="198957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kumimoji="1" lang="ja-JP" altLang="en-US" dirty="0"/>
              <a:t>関連サイト解説① </a:t>
            </a:r>
            <a:r>
              <a:rPr kumimoji="1" lang="ja-JP" altLang="en-US" sz="2200" dirty="0"/>
              <a:t>リザルト･システムと関連するサイトのみ</a:t>
            </a:r>
            <a:endParaRPr kumimoji="1" lang="ja-JP" altLang="en-US" dirty="0"/>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2762012874"/>
              </p:ext>
            </p:extLst>
          </p:nvPr>
        </p:nvGraphicFramePr>
        <p:xfrm>
          <a:off x="819150" y="1176338"/>
          <a:ext cx="10553700" cy="523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67BFA878-1E30-479E-8F79-8A8018BDA41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次は関連サイト解説➁</a:t>
            </a:r>
          </a:p>
        </p:txBody>
      </p:sp>
    </p:spTree>
    <p:extLst>
      <p:ext uri="{BB962C8B-B14F-4D97-AF65-F5344CB8AC3E}">
        <p14:creationId xmlns:p14="http://schemas.microsoft.com/office/powerpoint/2010/main" val="324364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kumimoji="1" lang="ja-JP" altLang="en-US" dirty="0"/>
              <a:t>関連サイト解説② </a:t>
            </a:r>
            <a:r>
              <a:rPr kumimoji="1" lang="ja-JP" altLang="en-US" sz="2200" dirty="0"/>
              <a:t>リザルト･システムと関連するサイトのみ</a:t>
            </a:r>
            <a:endParaRPr kumimoji="1" lang="ja-JP" altLang="en-US" dirty="0"/>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3657243030"/>
              </p:ext>
            </p:extLst>
          </p:nvPr>
        </p:nvGraphicFramePr>
        <p:xfrm>
          <a:off x="819150" y="1176338"/>
          <a:ext cx="105537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a:extLst>
              <a:ext uri="{FF2B5EF4-FFF2-40B4-BE49-F238E27FC236}">
                <a16:creationId xmlns:a16="http://schemas.microsoft.com/office/drawing/2014/main" id="{F4CAC49F-2F12-4C35-A9C6-34BE304F1E77}"/>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次は個人情報について</a:t>
            </a:r>
          </a:p>
        </p:txBody>
      </p:sp>
    </p:spTree>
    <p:extLst>
      <p:ext uri="{BB962C8B-B14F-4D97-AF65-F5344CB8AC3E}">
        <p14:creationId xmlns:p14="http://schemas.microsoft.com/office/powerpoint/2010/main" val="183291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lang="ja-JP" altLang="en-US" dirty="0"/>
              <a:t>個人情報について</a:t>
            </a:r>
            <a:endParaRPr kumimoji="1" lang="ja-JP" altLang="en-US" dirty="0"/>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3237218054"/>
              </p:ext>
            </p:extLst>
          </p:nvPr>
        </p:nvGraphicFramePr>
        <p:xfrm>
          <a:off x="819150" y="1176338"/>
          <a:ext cx="10553700" cy="512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1">
            <a:extLst>
              <a:ext uri="{FF2B5EF4-FFF2-40B4-BE49-F238E27FC236}">
                <a16:creationId xmlns:a16="http://schemas.microsoft.com/office/drawing/2014/main" id="{D58F0B24-55D0-46F2-9B5E-26D1FF78F6E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次はＲＳのインストール</a:t>
            </a:r>
          </a:p>
        </p:txBody>
      </p:sp>
    </p:spTree>
    <p:extLst>
      <p:ext uri="{BB962C8B-B14F-4D97-AF65-F5344CB8AC3E}">
        <p14:creationId xmlns:p14="http://schemas.microsoft.com/office/powerpoint/2010/main" val="146778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DF930-EBF2-4FA5-B78D-AD4F3BB9A6C4}"/>
              </a:ext>
            </a:extLst>
          </p:cNvPr>
          <p:cNvSpPr>
            <a:spLocks noGrp="1"/>
          </p:cNvSpPr>
          <p:nvPr>
            <p:ph type="title"/>
          </p:nvPr>
        </p:nvSpPr>
        <p:spPr>
          <a:xfrm>
            <a:off x="1620002" y="446524"/>
            <a:ext cx="10571998" cy="552013"/>
          </a:xfrm>
        </p:spPr>
        <p:txBody>
          <a:bodyPr>
            <a:normAutofit fontScale="90000"/>
          </a:bodyPr>
          <a:lstStyle/>
          <a:p>
            <a:r>
              <a:rPr lang="ja-JP" altLang="en-US" dirty="0"/>
              <a:t>ＲＳ</a:t>
            </a:r>
            <a:r>
              <a:rPr kumimoji="1" lang="ja-JP" altLang="en-US" dirty="0"/>
              <a:t>のインストール</a:t>
            </a:r>
          </a:p>
        </p:txBody>
      </p:sp>
      <p:graphicFrame>
        <p:nvGraphicFramePr>
          <p:cNvPr id="4" name="コンテンツ プレースホルダー 5">
            <a:extLst>
              <a:ext uri="{FF2B5EF4-FFF2-40B4-BE49-F238E27FC236}">
                <a16:creationId xmlns:a16="http://schemas.microsoft.com/office/drawing/2014/main" id="{84B1362B-9637-4552-97C2-EFD697FB4C4C}"/>
              </a:ext>
            </a:extLst>
          </p:cNvPr>
          <p:cNvGraphicFramePr>
            <a:graphicFrameLocks noGrp="1"/>
          </p:cNvGraphicFramePr>
          <p:nvPr>
            <p:ph idx="1"/>
            <p:extLst>
              <p:ext uri="{D42A27DB-BD31-4B8C-83A1-F6EECF244321}">
                <p14:modId xmlns:p14="http://schemas.microsoft.com/office/powerpoint/2010/main" val="699666750"/>
              </p:ext>
            </p:extLst>
          </p:nvPr>
        </p:nvGraphicFramePr>
        <p:xfrm>
          <a:off x="819150" y="1176338"/>
          <a:ext cx="10553700" cy="468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1">
            <a:extLst>
              <a:ext uri="{FF2B5EF4-FFF2-40B4-BE49-F238E27FC236}">
                <a16:creationId xmlns:a16="http://schemas.microsoft.com/office/drawing/2014/main" id="{D58F0B24-55D0-46F2-9B5E-26D1FF78F6E2}"/>
              </a:ext>
            </a:extLst>
          </p:cNvPr>
          <p:cNvSpPr txBox="1">
            <a:spLocks/>
          </p:cNvSpPr>
          <p:nvPr/>
        </p:nvSpPr>
        <p:spPr>
          <a:xfrm>
            <a:off x="7001289" y="6510130"/>
            <a:ext cx="5190711" cy="34787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r"/>
            <a:r>
              <a:rPr lang="ja-JP" altLang="en-US" sz="1800" dirty="0"/>
              <a:t>次はサポートサイト･メールマガジン</a:t>
            </a:r>
          </a:p>
        </p:txBody>
      </p:sp>
    </p:spTree>
    <p:extLst>
      <p:ext uri="{BB962C8B-B14F-4D97-AF65-F5344CB8AC3E}">
        <p14:creationId xmlns:p14="http://schemas.microsoft.com/office/powerpoint/2010/main" val="142583991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飛行機雲">
  <a:themeElements>
    <a:clrScheme name="飛行機雲">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4427</TotalTime>
  <Words>4363</Words>
  <Application>Microsoft Office PowerPoint</Application>
  <PresentationFormat>ワイド画面</PresentationFormat>
  <Paragraphs>569</Paragraphs>
  <Slides>32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32</vt:i4>
      </vt:variant>
    </vt:vector>
  </HeadingPairs>
  <TitlesOfParts>
    <vt:vector size="41" baseType="lpstr">
      <vt:lpstr>メイリオ</vt:lpstr>
      <vt:lpstr>游ゴシック</vt:lpstr>
      <vt:lpstr>Arial</vt:lpstr>
      <vt:lpstr>Calibri</vt:lpstr>
      <vt:lpstr>Calibri Light</vt:lpstr>
      <vt:lpstr>Century Gothic</vt:lpstr>
      <vt:lpstr>Wingdings 2</vt:lpstr>
      <vt:lpstr>HDOfficeLightV0</vt:lpstr>
      <vt:lpstr>飛行機雲</vt:lpstr>
      <vt:lpstr>2022年 リザルトシステム管理者講習会</vt:lpstr>
      <vt:lpstr>オフライン･オンライン管理者共通</vt:lpstr>
      <vt:lpstr>用語説明①</vt:lpstr>
      <vt:lpstr>用語説明➁</vt:lpstr>
      <vt:lpstr>関連サイト相関図</vt:lpstr>
      <vt:lpstr>関連サイト解説① リザルト･システムと関連するサイトのみ</vt:lpstr>
      <vt:lpstr>関連サイト解説② リザルト･システムと関連するサイトのみ</vt:lpstr>
      <vt:lpstr>個人情報について</vt:lpstr>
      <vt:lpstr>ＲＳのインストール</vt:lpstr>
      <vt:lpstr>FX2SQLサポートサイト </vt:lpstr>
      <vt:lpstr>アクティベーションとは？</vt:lpstr>
      <vt:lpstr>基本データ作成の重要性と予定要素</vt:lpstr>
      <vt:lpstr>リザルト処理の重要性</vt:lpstr>
      <vt:lpstr>ＣＯＶＩＤ－１９対策について</vt:lpstr>
      <vt:lpstr>事前テスト</vt:lpstr>
      <vt:lpstr>フルスケールテスト</vt:lpstr>
      <vt:lpstr>オフライン講習 終了</vt:lpstr>
      <vt:lpstr>オンライン･システムのメリット/デメリット</vt:lpstr>
      <vt:lpstr>設置/運用における注意事項について</vt:lpstr>
      <vt:lpstr>施設納入オンラインシステムの実態</vt:lpstr>
      <vt:lpstr>DO/VCで使用するビデオ規格について</vt:lpstr>
      <vt:lpstr>DOで使用する設定パラメータについて</vt:lpstr>
      <vt:lpstr>VCで使用する設定パラメータについて</vt:lpstr>
      <vt:lpstr>確認例①</vt:lpstr>
      <vt:lpstr>各システムのバージョンを確認！</vt:lpstr>
      <vt:lpstr>確認例②</vt:lpstr>
      <vt:lpstr>確認例③</vt:lpstr>
      <vt:lpstr>システムの連携の確認 ～演技開始前</vt:lpstr>
      <vt:lpstr>システムの連携の確認 ～演技中</vt:lpstr>
      <vt:lpstr>システムの連携の確認 ～ジャッジングタイム</vt:lpstr>
      <vt:lpstr>システムの連携の確認 ～得点表示まで</vt:lpstr>
      <vt:lpstr>オンライン講習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リザルトシステム管理者講習会</dc:title>
  <dc:creator>澤田 一也</dc:creator>
  <cp:lastModifiedBy>澤田 一也</cp:lastModifiedBy>
  <cp:revision>76</cp:revision>
  <dcterms:created xsi:type="dcterms:W3CDTF">2019-06-04T06:52:20Z</dcterms:created>
  <dcterms:modified xsi:type="dcterms:W3CDTF">2022-09-11T22:00:47Z</dcterms:modified>
</cp:coreProperties>
</file>